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charts/style2.xml" ContentType="application/vnd.ms-office.chart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2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charts/colors2.xml" ContentType="application/vnd.ms-office.chartcolorstyle+xml"/>
  <Override PartName="/ppt/charts/chart1.xml" ContentType="application/vnd.openxmlformats-officedocument.drawingml.chart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1" r:id="rId2"/>
  </p:sldMasterIdLst>
  <p:notesMasterIdLst>
    <p:notesMasterId r:id="rId5"/>
  </p:notesMasterIdLst>
  <p:sldIdLst>
    <p:sldId id="258" r:id="rId3"/>
    <p:sldId id="259" r:id="rId4"/>
  </p:sldIdLst>
  <p:sldSz cx="6858000" cy="9144000" type="screen4x3"/>
  <p:notesSz cx="6635750" cy="9766300"/>
  <p:defaultTextStyle>
    <a:defPPr>
      <a:defRPr lang="ja-JP"/>
    </a:defPPr>
    <a:lvl1pPr marL="0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1pPr>
    <a:lvl2pPr marL="216027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2pPr>
    <a:lvl3pPr marL="432054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3pPr>
    <a:lvl4pPr marL="648081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4pPr>
    <a:lvl5pPr marL="864108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5pPr>
    <a:lvl6pPr marL="1080135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6pPr>
    <a:lvl7pPr marL="1296162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7pPr>
    <a:lvl8pPr marL="1512189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8pPr>
    <a:lvl9pPr marL="1728216" algn="l" defTabSz="432054" rtl="0" eaLnBrk="1" latinLnBrk="0" hangingPunct="1">
      <a:defRPr kumimoji="1" sz="851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18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B9B8"/>
    <a:srgbClr val="F2DCDB"/>
    <a:srgbClr val="EBF1E9"/>
    <a:srgbClr val="002C92"/>
    <a:srgbClr val="196D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中間スタイル 2 - アクセント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中間スタイル 2 - アクセント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3501" autoAdjust="0"/>
  </p:normalViewPr>
  <p:slideViewPr>
    <p:cSldViewPr snapToGrid="0" showGuides="1">
      <p:cViewPr>
        <p:scale>
          <a:sx n="100" d="100"/>
          <a:sy n="100" d="100"/>
        </p:scale>
        <p:origin x="256" y="-100"/>
      </p:cViewPr>
      <p:guideLst>
        <p:guide orient="horz" pos="2880"/>
        <p:guide pos="218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12" Type="http://schemas.openxmlformats.org/officeDocument/2006/relationships/customXml" Target="../customXml/item3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openxmlformats.org/officeDocument/2006/relationships/customXml" Target="../customXml/item2.xml"/><Relationship Id="rId5" Type="http://schemas.openxmlformats.org/officeDocument/2006/relationships/notesMaster" Target="notesMasters/notesMaster1.xml"/><Relationship Id="rId10" Type="http://schemas.openxmlformats.org/officeDocument/2006/relationships/customXml" Target="../customXml/item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6812457042266042E-2"/>
          <c:y val="5.6143466531358259E-2"/>
          <c:w val="0.80637508591546792"/>
          <c:h val="0.6570385133750382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ページビュー</c:v>
                </c:pt>
              </c:strCache>
            </c:strRef>
          </c:tx>
          <c:spPr>
            <a:solidFill>
              <a:srgbClr val="7030A0"/>
            </a:soli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dLbls>
            <c:delete val="1"/>
          </c:dLbls>
          <c:cat>
            <c:numRef>
              <c:f>Sheet1!$A$22:$A$49</c:f>
              <c:numCache>
                <c:formatCode>yyyy"年"m"月"</c:formatCode>
                <c:ptCount val="28"/>
                <c:pt idx="0">
                  <c:v>43709</c:v>
                </c:pt>
                <c:pt idx="1">
                  <c:v>43739</c:v>
                </c:pt>
                <c:pt idx="2">
                  <c:v>43770</c:v>
                </c:pt>
                <c:pt idx="3">
                  <c:v>43800</c:v>
                </c:pt>
                <c:pt idx="4">
                  <c:v>43831</c:v>
                </c:pt>
                <c:pt idx="5">
                  <c:v>43862</c:v>
                </c:pt>
                <c:pt idx="6">
                  <c:v>43891</c:v>
                </c:pt>
                <c:pt idx="7">
                  <c:v>43922</c:v>
                </c:pt>
                <c:pt idx="8">
                  <c:v>43952</c:v>
                </c:pt>
                <c:pt idx="9">
                  <c:v>43983</c:v>
                </c:pt>
                <c:pt idx="10">
                  <c:v>44013</c:v>
                </c:pt>
                <c:pt idx="11">
                  <c:v>44044</c:v>
                </c:pt>
                <c:pt idx="12">
                  <c:v>44075</c:v>
                </c:pt>
                <c:pt idx="13">
                  <c:v>44105</c:v>
                </c:pt>
                <c:pt idx="14">
                  <c:v>44136</c:v>
                </c:pt>
                <c:pt idx="15">
                  <c:v>44166</c:v>
                </c:pt>
                <c:pt idx="16">
                  <c:v>44197</c:v>
                </c:pt>
                <c:pt idx="17">
                  <c:v>44228</c:v>
                </c:pt>
                <c:pt idx="18">
                  <c:v>44256</c:v>
                </c:pt>
                <c:pt idx="19">
                  <c:v>44287</c:v>
                </c:pt>
                <c:pt idx="20">
                  <c:v>44317</c:v>
                </c:pt>
                <c:pt idx="21">
                  <c:v>44348</c:v>
                </c:pt>
                <c:pt idx="22">
                  <c:v>44378</c:v>
                </c:pt>
                <c:pt idx="23">
                  <c:v>44409</c:v>
                </c:pt>
                <c:pt idx="24">
                  <c:v>44440</c:v>
                </c:pt>
                <c:pt idx="25">
                  <c:v>44470</c:v>
                </c:pt>
                <c:pt idx="26">
                  <c:v>44501</c:v>
                </c:pt>
                <c:pt idx="27">
                  <c:v>44531</c:v>
                </c:pt>
              </c:numCache>
            </c:numRef>
          </c:cat>
          <c:val>
            <c:numRef>
              <c:f>Sheet1!$B$22:$B$49</c:f>
              <c:numCache>
                <c:formatCode>General</c:formatCode>
                <c:ptCount val="28"/>
                <c:pt idx="0">
                  <c:v>19488040</c:v>
                </c:pt>
                <c:pt idx="1">
                  <c:v>9306897</c:v>
                </c:pt>
                <c:pt idx="2">
                  <c:v>9162987</c:v>
                </c:pt>
                <c:pt idx="3">
                  <c:v>8818943</c:v>
                </c:pt>
                <c:pt idx="4">
                  <c:v>12604505</c:v>
                </c:pt>
                <c:pt idx="5">
                  <c:v>16604482</c:v>
                </c:pt>
                <c:pt idx="6">
                  <c:v>18317730</c:v>
                </c:pt>
                <c:pt idx="7">
                  <c:v>19296512</c:v>
                </c:pt>
                <c:pt idx="8">
                  <c:v>24507623</c:v>
                </c:pt>
                <c:pt idx="9">
                  <c:v>24824650</c:v>
                </c:pt>
                <c:pt idx="10">
                  <c:v>27575392</c:v>
                </c:pt>
                <c:pt idx="11">
                  <c:v>27201097</c:v>
                </c:pt>
                <c:pt idx="12">
                  <c:v>28002752</c:v>
                </c:pt>
                <c:pt idx="13" formatCode="#,##0">
                  <c:v>29563739</c:v>
                </c:pt>
                <c:pt idx="14">
                  <c:v>28183074</c:v>
                </c:pt>
                <c:pt idx="15">
                  <c:v>25929642</c:v>
                </c:pt>
                <c:pt idx="16">
                  <c:v>27432224</c:v>
                </c:pt>
                <c:pt idx="17">
                  <c:v>28043841</c:v>
                </c:pt>
                <c:pt idx="18">
                  <c:v>30686838</c:v>
                </c:pt>
                <c:pt idx="19">
                  <c:v>28961381</c:v>
                </c:pt>
                <c:pt idx="20">
                  <c:v>30735204</c:v>
                </c:pt>
                <c:pt idx="21">
                  <c:v>31528827</c:v>
                </c:pt>
                <c:pt idx="22">
                  <c:v>25010588</c:v>
                </c:pt>
                <c:pt idx="23">
                  <c:v>22469895</c:v>
                </c:pt>
                <c:pt idx="24">
                  <c:v>22701294</c:v>
                </c:pt>
                <c:pt idx="25" formatCode="#,##0">
                  <c:v>22627502</c:v>
                </c:pt>
                <c:pt idx="26" formatCode="#,##0">
                  <c:v>21015969</c:v>
                </c:pt>
                <c:pt idx="27">
                  <c:v>15669941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D13-49E6-87EF-6F576DDC8419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584970896"/>
        <c:axId val="584974176"/>
      </c:barChart>
      <c:lineChart>
        <c:grouping val="standard"/>
        <c:varyColors val="0"/>
        <c:ser>
          <c:idx val="1"/>
          <c:order val="1"/>
          <c:tx>
            <c:strRef>
              <c:f>Sheet1!$C$1</c:f>
              <c:strCache>
                <c:ptCount val="1"/>
                <c:pt idx="0">
                  <c:v>ユニークブラウザ</c:v>
                </c:pt>
              </c:strCache>
            </c:strRef>
          </c:tx>
          <c:spPr>
            <a:ln w="22225" cap="rnd" cmpd="sng" algn="ctr">
              <a:solidFill>
                <a:srgbClr val="FF0000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 cap="flat" cmpd="sng" algn="ctr">
                <a:solidFill>
                  <a:srgbClr val="FF0000"/>
                </a:solidFill>
                <a:round/>
              </a:ln>
              <a:effectLst/>
            </c:spPr>
          </c:marker>
          <c:cat>
            <c:numRef>
              <c:f>Sheet1!$A$22:$A$49</c:f>
              <c:numCache>
                <c:formatCode>yyyy"年"m"月"</c:formatCode>
                <c:ptCount val="28"/>
                <c:pt idx="0">
                  <c:v>43709</c:v>
                </c:pt>
                <c:pt idx="1">
                  <c:v>43739</c:v>
                </c:pt>
                <c:pt idx="2">
                  <c:v>43770</c:v>
                </c:pt>
                <c:pt idx="3">
                  <c:v>43800</c:v>
                </c:pt>
                <c:pt idx="4">
                  <c:v>43831</c:v>
                </c:pt>
                <c:pt idx="5">
                  <c:v>43862</c:v>
                </c:pt>
                <c:pt idx="6">
                  <c:v>43891</c:v>
                </c:pt>
                <c:pt idx="7">
                  <c:v>43922</c:v>
                </c:pt>
                <c:pt idx="8">
                  <c:v>43952</c:v>
                </c:pt>
                <c:pt idx="9">
                  <c:v>43983</c:v>
                </c:pt>
                <c:pt idx="10">
                  <c:v>44013</c:v>
                </c:pt>
                <c:pt idx="11">
                  <c:v>44044</c:v>
                </c:pt>
                <c:pt idx="12">
                  <c:v>44075</c:v>
                </c:pt>
                <c:pt idx="13">
                  <c:v>44105</c:v>
                </c:pt>
                <c:pt idx="14">
                  <c:v>44136</c:v>
                </c:pt>
                <c:pt idx="15">
                  <c:v>44166</c:v>
                </c:pt>
                <c:pt idx="16">
                  <c:v>44197</c:v>
                </c:pt>
                <c:pt idx="17">
                  <c:v>44228</c:v>
                </c:pt>
                <c:pt idx="18">
                  <c:v>44256</c:v>
                </c:pt>
                <c:pt idx="19">
                  <c:v>44287</c:v>
                </c:pt>
                <c:pt idx="20">
                  <c:v>44317</c:v>
                </c:pt>
                <c:pt idx="21">
                  <c:v>44348</c:v>
                </c:pt>
                <c:pt idx="22">
                  <c:v>44378</c:v>
                </c:pt>
                <c:pt idx="23">
                  <c:v>44409</c:v>
                </c:pt>
                <c:pt idx="24">
                  <c:v>44440</c:v>
                </c:pt>
                <c:pt idx="25">
                  <c:v>44470</c:v>
                </c:pt>
                <c:pt idx="26">
                  <c:v>44501</c:v>
                </c:pt>
                <c:pt idx="27">
                  <c:v>44531</c:v>
                </c:pt>
              </c:numCache>
            </c:numRef>
          </c:cat>
          <c:val>
            <c:numRef>
              <c:f>Sheet1!$C$22:$C$49</c:f>
              <c:numCache>
                <c:formatCode>General</c:formatCode>
                <c:ptCount val="28"/>
                <c:pt idx="0">
                  <c:v>6950303</c:v>
                </c:pt>
                <c:pt idx="1">
                  <c:v>2118748</c:v>
                </c:pt>
                <c:pt idx="2">
                  <c:v>2064798</c:v>
                </c:pt>
                <c:pt idx="3">
                  <c:v>2039911</c:v>
                </c:pt>
                <c:pt idx="4">
                  <c:v>4376492</c:v>
                </c:pt>
                <c:pt idx="5">
                  <c:v>6364512</c:v>
                </c:pt>
                <c:pt idx="6">
                  <c:v>6884948</c:v>
                </c:pt>
                <c:pt idx="7">
                  <c:v>7138809</c:v>
                </c:pt>
                <c:pt idx="8">
                  <c:v>9801990</c:v>
                </c:pt>
                <c:pt idx="9">
                  <c:v>9642007</c:v>
                </c:pt>
                <c:pt idx="10">
                  <c:v>11145399</c:v>
                </c:pt>
                <c:pt idx="11">
                  <c:v>11199090</c:v>
                </c:pt>
                <c:pt idx="12">
                  <c:v>10823653</c:v>
                </c:pt>
                <c:pt idx="13" formatCode="#,##0">
                  <c:v>11030031</c:v>
                </c:pt>
                <c:pt idx="14">
                  <c:v>10536241</c:v>
                </c:pt>
                <c:pt idx="15">
                  <c:v>10137871</c:v>
                </c:pt>
                <c:pt idx="16">
                  <c:v>10699437</c:v>
                </c:pt>
                <c:pt idx="17">
                  <c:v>10818609</c:v>
                </c:pt>
                <c:pt idx="18">
                  <c:v>11428531</c:v>
                </c:pt>
                <c:pt idx="19">
                  <c:v>10910425</c:v>
                </c:pt>
                <c:pt idx="20">
                  <c:v>11697955</c:v>
                </c:pt>
                <c:pt idx="21">
                  <c:v>12469865</c:v>
                </c:pt>
                <c:pt idx="22">
                  <c:v>10272961</c:v>
                </c:pt>
                <c:pt idx="23">
                  <c:v>9273119</c:v>
                </c:pt>
                <c:pt idx="24">
                  <c:v>8775436</c:v>
                </c:pt>
                <c:pt idx="25" formatCode="#,##0">
                  <c:v>8410976</c:v>
                </c:pt>
                <c:pt idx="26" formatCode="#,##0">
                  <c:v>6989263</c:v>
                </c:pt>
                <c:pt idx="27">
                  <c:v>4986312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D13-49E6-87EF-6F576DDC84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72085248"/>
        <c:axId val="672088528"/>
      </c:lineChart>
      <c:dateAx>
        <c:axId val="584970896"/>
        <c:scaling>
          <c:orientation val="minMax"/>
        </c:scaling>
        <c:delete val="0"/>
        <c:axPos val="b"/>
        <c:numFmt formatCode="yyyy&quot;年&quot;m&quot;月&quot;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700" b="0" i="0" u="none" strike="noStrike" kern="1200" spc="20" baseline="0">
                <a:solidFill>
                  <a:schemeClr val="dk1">
                    <a:lumMod val="65000"/>
                    <a:lumOff val="3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584974176"/>
        <c:crosses val="autoZero"/>
        <c:auto val="1"/>
        <c:lblOffset val="100"/>
        <c:baseTimeUnit val="months"/>
        <c:majorUnit val="2"/>
        <c:majorTimeUnit val="months"/>
      </c:dateAx>
      <c:valAx>
        <c:axId val="584974176"/>
        <c:scaling>
          <c:orientation val="minMax"/>
        </c:scaling>
        <c:delete val="0"/>
        <c:axPos val="l"/>
        <c:majorGridlines>
          <c:spPr>
            <a:ln w="6350">
              <a:solidFill>
                <a:schemeClr val="dk1">
                  <a:lumMod val="15000"/>
                  <a:lumOff val="85000"/>
                </a:schemeClr>
              </a:solidFill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50" b="0" i="0" u="none" strike="noStrike" kern="1200" spc="20" baseline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584970896"/>
        <c:crosses val="autoZero"/>
        <c:crossBetween val="between"/>
      </c:valAx>
      <c:valAx>
        <c:axId val="672088528"/>
        <c:scaling>
          <c:orientation val="minMax"/>
        </c:scaling>
        <c:delete val="0"/>
        <c:axPos val="r"/>
        <c:numFmt formatCode="#,##0_);[Red]\(#,##0\)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50" b="0" i="0" u="none" strike="noStrike" kern="1200" spc="20" baseline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672085248"/>
        <c:crosses val="max"/>
        <c:crossBetween val="between"/>
        <c:majorUnit val="2000000"/>
      </c:valAx>
      <c:dateAx>
        <c:axId val="672085248"/>
        <c:scaling>
          <c:orientation val="minMax"/>
        </c:scaling>
        <c:delete val="1"/>
        <c:axPos val="b"/>
        <c:numFmt formatCode="yyyy&quot;年&quot;m&quot;月&quot;" sourceLinked="1"/>
        <c:majorTickMark val="out"/>
        <c:minorTickMark val="none"/>
        <c:tickLblPos val="nextTo"/>
        <c:crossAx val="672088528"/>
        <c:crosses val="autoZero"/>
        <c:auto val="1"/>
        <c:lblOffset val="100"/>
        <c:baseTimeUnit val="months"/>
      </c:dateAx>
      <c:spPr>
        <a:gradFill>
          <a:gsLst>
            <a:gs pos="100000">
              <a:schemeClr val="lt1">
                <a:lumMod val="95000"/>
              </a:schemeClr>
            </a:gs>
            <a:gs pos="0">
              <a:schemeClr val="lt1"/>
            </a:gs>
          </a:gsLst>
          <a:lin ang="5400000" scaled="0"/>
        </a:gradFill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7.3605448400447235E-2"/>
          <c:y val="0.89385001086570515"/>
          <c:w val="0.87818537629602866"/>
          <c:h val="8.37708381426482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+mn-cs"/>
            </a:defRPr>
          </a:pPr>
          <a:endParaRPr lang="ja-JP"/>
        </a:p>
      </c:txPr>
    </c:legend>
    <c:plotVisOnly val="1"/>
    <c:dispBlanksAs val="gap"/>
    <c:showDLblsOverMax val="0"/>
  </c:chart>
  <c:spPr>
    <a:solidFill>
      <a:schemeClr val="lt1"/>
    </a:solidFill>
    <a:ln w="6350">
      <a:noFill/>
    </a:ln>
    <a:effectLst/>
  </c:spPr>
  <c:txPr>
    <a:bodyPr/>
    <a:lstStyle/>
    <a:p>
      <a:pPr>
        <a:defRPr/>
      </a:pPr>
      <a:endParaRPr lang="ja-JP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6220502222714361"/>
          <c:y val="0.11999487046061851"/>
          <c:w val="0.69985978174724139"/>
          <c:h val="0.5888404918568561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ページビュー</c:v>
                </c:pt>
              </c:strCache>
            </c:strRef>
          </c:tx>
          <c:spPr>
            <a:solidFill>
              <a:srgbClr val="7030A0"/>
            </a:soli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dLbls>
            <c:delete val="1"/>
          </c:dLbls>
          <c:cat>
            <c:numRef>
              <c:f>Sheet1!$A$22:$A$49</c:f>
              <c:numCache>
                <c:formatCode>yyyy"年"m"月"</c:formatCode>
                <c:ptCount val="28"/>
                <c:pt idx="0">
                  <c:v>43709</c:v>
                </c:pt>
                <c:pt idx="1">
                  <c:v>43739</c:v>
                </c:pt>
                <c:pt idx="2">
                  <c:v>43770</c:v>
                </c:pt>
                <c:pt idx="3">
                  <c:v>43800</c:v>
                </c:pt>
                <c:pt idx="4">
                  <c:v>43831</c:v>
                </c:pt>
                <c:pt idx="5">
                  <c:v>43862</c:v>
                </c:pt>
                <c:pt idx="6">
                  <c:v>43891</c:v>
                </c:pt>
                <c:pt idx="7">
                  <c:v>43922</c:v>
                </c:pt>
                <c:pt idx="8">
                  <c:v>43952</c:v>
                </c:pt>
                <c:pt idx="9">
                  <c:v>43983</c:v>
                </c:pt>
                <c:pt idx="10">
                  <c:v>44013</c:v>
                </c:pt>
                <c:pt idx="11">
                  <c:v>44044</c:v>
                </c:pt>
                <c:pt idx="12">
                  <c:v>44075</c:v>
                </c:pt>
                <c:pt idx="13">
                  <c:v>44105</c:v>
                </c:pt>
                <c:pt idx="14">
                  <c:v>44136</c:v>
                </c:pt>
                <c:pt idx="15">
                  <c:v>44166</c:v>
                </c:pt>
                <c:pt idx="16">
                  <c:v>44197</c:v>
                </c:pt>
                <c:pt idx="17">
                  <c:v>44228</c:v>
                </c:pt>
                <c:pt idx="18">
                  <c:v>44256</c:v>
                </c:pt>
                <c:pt idx="19">
                  <c:v>44287</c:v>
                </c:pt>
                <c:pt idx="20">
                  <c:v>44317</c:v>
                </c:pt>
                <c:pt idx="21">
                  <c:v>44348</c:v>
                </c:pt>
                <c:pt idx="22">
                  <c:v>44378</c:v>
                </c:pt>
                <c:pt idx="23">
                  <c:v>44409</c:v>
                </c:pt>
                <c:pt idx="24">
                  <c:v>44440</c:v>
                </c:pt>
                <c:pt idx="25">
                  <c:v>44470</c:v>
                </c:pt>
                <c:pt idx="26">
                  <c:v>44501</c:v>
                </c:pt>
                <c:pt idx="27">
                  <c:v>44531</c:v>
                </c:pt>
              </c:numCache>
            </c:numRef>
          </c:cat>
          <c:val>
            <c:numRef>
              <c:f>Sheet1!$B$22:$B$49</c:f>
              <c:numCache>
                <c:formatCode>General</c:formatCode>
                <c:ptCount val="28"/>
                <c:pt idx="0">
                  <c:v>1390895</c:v>
                </c:pt>
                <c:pt idx="1">
                  <c:v>1268041</c:v>
                </c:pt>
                <c:pt idx="2">
                  <c:v>1266695</c:v>
                </c:pt>
                <c:pt idx="3">
                  <c:v>1285577</c:v>
                </c:pt>
                <c:pt idx="4">
                  <c:v>1649518</c:v>
                </c:pt>
                <c:pt idx="5">
                  <c:v>1763529</c:v>
                </c:pt>
                <c:pt idx="6">
                  <c:v>2074788</c:v>
                </c:pt>
                <c:pt idx="7">
                  <c:v>2272640</c:v>
                </c:pt>
                <c:pt idx="8">
                  <c:v>2148483</c:v>
                </c:pt>
                <c:pt idx="9">
                  <c:v>2068429</c:v>
                </c:pt>
                <c:pt idx="10">
                  <c:v>2205783</c:v>
                </c:pt>
                <c:pt idx="11">
                  <c:v>1809304</c:v>
                </c:pt>
                <c:pt idx="12">
                  <c:v>2054049</c:v>
                </c:pt>
                <c:pt idx="13">
                  <c:v>1858550</c:v>
                </c:pt>
                <c:pt idx="14">
                  <c:v>1869338</c:v>
                </c:pt>
                <c:pt idx="15">
                  <c:v>2005097</c:v>
                </c:pt>
                <c:pt idx="16">
                  <c:v>1795286</c:v>
                </c:pt>
                <c:pt idx="17" formatCode="#,##0">
                  <c:v>1911217</c:v>
                </c:pt>
                <c:pt idx="18">
                  <c:v>2304976</c:v>
                </c:pt>
                <c:pt idx="19" formatCode="#,##0">
                  <c:v>2193879</c:v>
                </c:pt>
                <c:pt idx="20">
                  <c:v>1997096</c:v>
                </c:pt>
                <c:pt idx="21">
                  <c:v>2235153</c:v>
                </c:pt>
                <c:pt idx="22">
                  <c:v>1906357</c:v>
                </c:pt>
                <c:pt idx="23">
                  <c:v>1819018</c:v>
                </c:pt>
                <c:pt idx="24">
                  <c:v>2193605</c:v>
                </c:pt>
                <c:pt idx="25" formatCode="#,##0">
                  <c:v>1973412</c:v>
                </c:pt>
                <c:pt idx="26" formatCode="#,##0">
                  <c:v>1499839</c:v>
                </c:pt>
                <c:pt idx="27" formatCode="#,##0">
                  <c:v>1462048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EE8-4651-8399-8EC6264780D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584970896"/>
        <c:axId val="584974176"/>
      </c:barChart>
      <c:lineChart>
        <c:grouping val="standard"/>
        <c:varyColors val="0"/>
        <c:ser>
          <c:idx val="1"/>
          <c:order val="1"/>
          <c:tx>
            <c:strRef>
              <c:f>Sheet1!$C$1</c:f>
              <c:strCache>
                <c:ptCount val="1"/>
                <c:pt idx="0">
                  <c:v>ユニークブラウザ</c:v>
                </c:pt>
              </c:strCache>
            </c:strRef>
          </c:tx>
          <c:spPr>
            <a:ln w="22225" cap="rnd" cmpd="sng" algn="ctr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Sheet1!$A$22:$A$49</c:f>
              <c:numCache>
                <c:formatCode>yyyy"年"m"月"</c:formatCode>
                <c:ptCount val="28"/>
                <c:pt idx="0">
                  <c:v>43709</c:v>
                </c:pt>
                <c:pt idx="1">
                  <c:v>43739</c:v>
                </c:pt>
                <c:pt idx="2">
                  <c:v>43770</c:v>
                </c:pt>
                <c:pt idx="3">
                  <c:v>43800</c:v>
                </c:pt>
                <c:pt idx="4">
                  <c:v>43831</c:v>
                </c:pt>
                <c:pt idx="5">
                  <c:v>43862</c:v>
                </c:pt>
                <c:pt idx="6">
                  <c:v>43891</c:v>
                </c:pt>
                <c:pt idx="7">
                  <c:v>43922</c:v>
                </c:pt>
                <c:pt idx="8">
                  <c:v>43952</c:v>
                </c:pt>
                <c:pt idx="9">
                  <c:v>43983</c:v>
                </c:pt>
                <c:pt idx="10">
                  <c:v>44013</c:v>
                </c:pt>
                <c:pt idx="11">
                  <c:v>44044</c:v>
                </c:pt>
                <c:pt idx="12">
                  <c:v>44075</c:v>
                </c:pt>
                <c:pt idx="13">
                  <c:v>44105</c:v>
                </c:pt>
                <c:pt idx="14">
                  <c:v>44136</c:v>
                </c:pt>
                <c:pt idx="15">
                  <c:v>44166</c:v>
                </c:pt>
                <c:pt idx="16">
                  <c:v>44197</c:v>
                </c:pt>
                <c:pt idx="17">
                  <c:v>44228</c:v>
                </c:pt>
                <c:pt idx="18">
                  <c:v>44256</c:v>
                </c:pt>
                <c:pt idx="19">
                  <c:v>44287</c:v>
                </c:pt>
                <c:pt idx="20">
                  <c:v>44317</c:v>
                </c:pt>
                <c:pt idx="21">
                  <c:v>44348</c:v>
                </c:pt>
                <c:pt idx="22">
                  <c:v>44378</c:v>
                </c:pt>
                <c:pt idx="23">
                  <c:v>44409</c:v>
                </c:pt>
                <c:pt idx="24">
                  <c:v>44440</c:v>
                </c:pt>
                <c:pt idx="25">
                  <c:v>44470</c:v>
                </c:pt>
                <c:pt idx="26">
                  <c:v>44501</c:v>
                </c:pt>
                <c:pt idx="27">
                  <c:v>44531</c:v>
                </c:pt>
              </c:numCache>
            </c:numRef>
          </c:cat>
          <c:val>
            <c:numRef>
              <c:f>Sheet1!$C$22:$C$49</c:f>
              <c:numCache>
                <c:formatCode>General</c:formatCode>
                <c:ptCount val="28"/>
                <c:pt idx="0">
                  <c:v>376473</c:v>
                </c:pt>
                <c:pt idx="1">
                  <c:v>226433</c:v>
                </c:pt>
                <c:pt idx="2">
                  <c:v>213722</c:v>
                </c:pt>
                <c:pt idx="3">
                  <c:v>231636</c:v>
                </c:pt>
                <c:pt idx="4">
                  <c:v>387275</c:v>
                </c:pt>
                <c:pt idx="5">
                  <c:v>455947</c:v>
                </c:pt>
                <c:pt idx="6">
                  <c:v>620130</c:v>
                </c:pt>
                <c:pt idx="7">
                  <c:v>777191</c:v>
                </c:pt>
                <c:pt idx="8">
                  <c:v>761409</c:v>
                </c:pt>
                <c:pt idx="9">
                  <c:v>737798</c:v>
                </c:pt>
                <c:pt idx="10">
                  <c:v>853863</c:v>
                </c:pt>
                <c:pt idx="11">
                  <c:v>677448</c:v>
                </c:pt>
                <c:pt idx="12">
                  <c:v>793393</c:v>
                </c:pt>
                <c:pt idx="13">
                  <c:v>651096</c:v>
                </c:pt>
                <c:pt idx="14">
                  <c:v>698053</c:v>
                </c:pt>
                <c:pt idx="15">
                  <c:v>752486</c:v>
                </c:pt>
                <c:pt idx="16">
                  <c:v>690834</c:v>
                </c:pt>
                <c:pt idx="17">
                  <c:v>755232</c:v>
                </c:pt>
                <c:pt idx="18">
                  <c:v>873264</c:v>
                </c:pt>
                <c:pt idx="19" formatCode="#,##0">
                  <c:v>825262</c:v>
                </c:pt>
                <c:pt idx="20">
                  <c:v>805828</c:v>
                </c:pt>
                <c:pt idx="21">
                  <c:v>925286</c:v>
                </c:pt>
                <c:pt idx="22">
                  <c:v>753874</c:v>
                </c:pt>
                <c:pt idx="23">
                  <c:v>729222</c:v>
                </c:pt>
                <c:pt idx="24">
                  <c:v>895013</c:v>
                </c:pt>
                <c:pt idx="25" formatCode="#,##0">
                  <c:v>756571</c:v>
                </c:pt>
                <c:pt idx="26" formatCode="#,##0">
                  <c:v>587975</c:v>
                </c:pt>
                <c:pt idx="27" formatCode="#,##0">
                  <c:v>531745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EE8-4651-8399-8EC6264780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95146800"/>
        <c:axId val="595143192"/>
      </c:lineChart>
      <c:dateAx>
        <c:axId val="584970896"/>
        <c:scaling>
          <c:orientation val="minMax"/>
        </c:scaling>
        <c:delete val="0"/>
        <c:axPos val="b"/>
        <c:numFmt formatCode="yyyy&quot;年&quot;m&quot;月&quot;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600" b="0" i="0" u="none" strike="noStrike" kern="1200" spc="20" baseline="0">
                <a:solidFill>
                  <a:schemeClr val="dk1">
                    <a:lumMod val="65000"/>
                    <a:lumOff val="3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584974176"/>
        <c:crosses val="autoZero"/>
        <c:auto val="1"/>
        <c:lblOffset val="100"/>
        <c:baseTimeUnit val="months"/>
        <c:majorUnit val="2"/>
        <c:majorTimeUnit val="months"/>
      </c:dateAx>
      <c:valAx>
        <c:axId val="584974176"/>
        <c:scaling>
          <c:orientation val="minMax"/>
          <c:min val="600000"/>
        </c:scaling>
        <c:delete val="0"/>
        <c:axPos val="l"/>
        <c:majorGridlines>
          <c:spPr>
            <a:ln w="3175">
              <a:solidFill>
                <a:schemeClr val="dk1">
                  <a:lumMod val="15000"/>
                  <a:lumOff val="85000"/>
                </a:schemeClr>
              </a:solidFill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50" b="0" i="0" u="none" strike="noStrike" kern="1200" spc="20" baseline="0">
                <a:solidFill>
                  <a:schemeClr val="dk1">
                    <a:lumMod val="65000"/>
                    <a:lumOff val="3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584970896"/>
        <c:crosses val="autoZero"/>
        <c:crossBetween val="between"/>
        <c:majorUnit val="400000"/>
      </c:valAx>
      <c:valAx>
        <c:axId val="59514319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2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ja-JP"/>
          </a:p>
        </c:txPr>
        <c:crossAx val="595146800"/>
        <c:crosses val="max"/>
        <c:crossBetween val="between"/>
      </c:valAx>
      <c:dateAx>
        <c:axId val="595146800"/>
        <c:scaling>
          <c:orientation val="minMax"/>
        </c:scaling>
        <c:delete val="1"/>
        <c:axPos val="b"/>
        <c:numFmt formatCode="yyyy&quot;年&quot;m&quot;月&quot;" sourceLinked="1"/>
        <c:majorTickMark val="out"/>
        <c:minorTickMark val="none"/>
        <c:tickLblPos val="nextTo"/>
        <c:crossAx val="595143192"/>
        <c:crosses val="autoZero"/>
        <c:auto val="1"/>
        <c:lblOffset val="100"/>
        <c:baseTimeUnit val="months"/>
        <c:majorUnit val="1"/>
        <c:minorUnit val="1"/>
      </c:dateAx>
      <c:spPr>
        <a:gradFill>
          <a:gsLst>
            <a:gs pos="100000">
              <a:schemeClr val="lt1">
                <a:lumMod val="95000"/>
              </a:schemeClr>
            </a:gs>
            <a:gs pos="0">
              <a:schemeClr val="lt1"/>
            </a:gs>
          </a:gsLst>
          <a:lin ang="5400000" scaled="0"/>
        </a:gradFill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1515812811742998"/>
          <c:y val="0.89461462334568997"/>
          <c:w val="0.54860422496133732"/>
          <c:h val="7.401750303851159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+mn-cs"/>
            </a:defRPr>
          </a:pPr>
          <a:endParaRPr lang="ja-JP"/>
        </a:p>
      </c:txPr>
    </c:legend>
    <c:plotVisOnly val="1"/>
    <c:dispBlanksAs val="gap"/>
    <c:showDLblsOverMax val="0"/>
  </c:chart>
  <c:spPr>
    <a:solidFill>
      <a:schemeClr val="bg1"/>
    </a:solidFill>
    <a:ln>
      <a:solidFill>
        <a:schemeClr val="bg1"/>
      </a:solidFill>
    </a:ln>
    <a:effectLst/>
  </c:spPr>
  <c:txPr>
    <a:bodyPr/>
    <a:lstStyle/>
    <a:p>
      <a:pPr>
        <a:defRPr/>
      </a:pPr>
      <a:endParaRPr lang="ja-JP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7158179745137092"/>
          <c:y val="0.25189615920743558"/>
          <c:w val="0.66835070564537191"/>
          <c:h val="0.5099239365832718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会員数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Sheet1!$A$3:$A$8</c:f>
              <c:strCache>
                <c:ptCount val="6"/>
                <c:pt idx="0">
                  <c:v>2016年</c:v>
                </c:pt>
                <c:pt idx="1">
                  <c:v>2017年</c:v>
                </c:pt>
                <c:pt idx="2">
                  <c:v>2018年</c:v>
                </c:pt>
                <c:pt idx="3">
                  <c:v>2019年</c:v>
                </c:pt>
                <c:pt idx="4">
                  <c:v>2020年</c:v>
                </c:pt>
                <c:pt idx="5">
                  <c:v>2021年</c:v>
                </c:pt>
              </c:strCache>
            </c:strRef>
          </c:cat>
          <c:val>
            <c:numRef>
              <c:f>Sheet1!$B$3:$B$8</c:f>
              <c:numCache>
                <c:formatCode>General</c:formatCode>
                <c:ptCount val="6"/>
                <c:pt idx="0">
                  <c:v>567808</c:v>
                </c:pt>
                <c:pt idx="1">
                  <c:v>626669</c:v>
                </c:pt>
                <c:pt idx="2">
                  <c:v>678681</c:v>
                </c:pt>
                <c:pt idx="3">
                  <c:v>734089</c:v>
                </c:pt>
                <c:pt idx="4" formatCode="#,##0">
                  <c:v>809144</c:v>
                </c:pt>
                <c:pt idx="5" formatCode="#,##0">
                  <c:v>864490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997-4DC4-9961-C87330D1C7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64921592"/>
        <c:axId val="664922248"/>
      </c:barChart>
      <c:lineChart>
        <c:grouping val="standard"/>
        <c:varyColors val="0"/>
        <c:ser>
          <c:idx val="1"/>
          <c:order val="1"/>
          <c:tx>
            <c:strRef>
              <c:f>Sheet1!$C$1</c:f>
              <c:strCache>
                <c:ptCount val="1"/>
                <c:pt idx="0">
                  <c:v>医師会員数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Sheet1!$A$3:$A$8</c:f>
              <c:strCache>
                <c:ptCount val="6"/>
                <c:pt idx="0">
                  <c:v>2016年</c:v>
                </c:pt>
                <c:pt idx="1">
                  <c:v>2017年</c:v>
                </c:pt>
                <c:pt idx="2">
                  <c:v>2018年</c:v>
                </c:pt>
                <c:pt idx="3">
                  <c:v>2019年</c:v>
                </c:pt>
                <c:pt idx="4">
                  <c:v>2020年</c:v>
                </c:pt>
                <c:pt idx="5">
                  <c:v>2021年</c:v>
                </c:pt>
              </c:strCache>
            </c:strRef>
          </c:cat>
          <c:val>
            <c:numRef>
              <c:f>Sheet1!$C$3:$C$8</c:f>
              <c:numCache>
                <c:formatCode>General</c:formatCode>
                <c:ptCount val="6"/>
                <c:pt idx="0">
                  <c:v>143323</c:v>
                </c:pt>
                <c:pt idx="1">
                  <c:v>154821</c:v>
                </c:pt>
                <c:pt idx="2">
                  <c:v>158868</c:v>
                </c:pt>
                <c:pt idx="3">
                  <c:v>169557</c:v>
                </c:pt>
                <c:pt idx="4">
                  <c:v>183234</c:v>
                </c:pt>
                <c:pt idx="5" formatCode="#,##0">
                  <c:v>196847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997-4DC4-9961-C87330D1C7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64930448"/>
        <c:axId val="664924544"/>
      </c:lineChart>
      <c:catAx>
        <c:axId val="664921592"/>
        <c:scaling>
          <c:orientation val="minMax"/>
        </c:scaling>
        <c:delete val="0"/>
        <c:axPos val="b"/>
        <c:numFmt formatCode="@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664922248"/>
        <c:crosses val="autoZero"/>
        <c:auto val="1"/>
        <c:lblAlgn val="ctr"/>
        <c:lblOffset val="100"/>
        <c:noMultiLvlLbl val="0"/>
      </c:catAx>
      <c:valAx>
        <c:axId val="664922248"/>
        <c:scaling>
          <c:orientation val="minMax"/>
          <c:max val="900000"/>
          <c:min val="400000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55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664921592"/>
        <c:crosses val="autoZero"/>
        <c:crossBetween val="between"/>
        <c:majorUnit val="100000"/>
        <c:minorUnit val="50000"/>
      </c:valAx>
      <c:valAx>
        <c:axId val="664924544"/>
        <c:scaling>
          <c:orientation val="minMax"/>
        </c:scaling>
        <c:delete val="0"/>
        <c:axPos val="r"/>
        <c:numFmt formatCode="#,##0_);[Red]\(#,##0\)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55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n-cs"/>
              </a:defRPr>
            </a:pPr>
            <a:endParaRPr lang="ja-JP"/>
          </a:p>
        </c:txPr>
        <c:crossAx val="664930448"/>
        <c:crosses val="max"/>
        <c:crossBetween val="between"/>
      </c:valAx>
      <c:catAx>
        <c:axId val="66493044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6492454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94589589390853"/>
          <c:y val="0.88489614704199959"/>
          <c:w val="0.44669389908535589"/>
          <c:h val="0.1121132937080850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+mn-cs"/>
            </a:defRPr>
          </a:pPr>
          <a:endParaRPr lang="ja-JP"/>
        </a:p>
      </c:txPr>
    </c:legend>
    <c:plotVisOnly val="1"/>
    <c:dispBlanksAs val="gap"/>
    <c:showDLblsOverMax val="0"/>
  </c:chart>
  <c:spPr>
    <a:noFill/>
    <a:ln w="6350">
      <a:noFill/>
    </a:ln>
    <a:effectLst/>
  </c:spPr>
  <c:txPr>
    <a:bodyPr/>
    <a:lstStyle/>
    <a:p>
      <a:pPr>
        <a:defRPr/>
      </a:pPr>
      <a:endParaRPr lang="ja-JP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0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b="0" kern="1200" spc="20" baseline="0"/>
  </cs:categoryAxis>
  <cs:chartArea mods="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 cmpd="sng" algn="ctr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  <a:alpha val="33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dk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  <cs:spPr>
      <a:gradFill>
        <a:gsLst>
          <a:gs pos="100000">
            <a:schemeClr val="lt1">
              <a:lumMod val="95000"/>
            </a:schemeClr>
          </a:gs>
          <a:gs pos="0">
            <a:schemeClr val="lt1"/>
          </a:gs>
        </a:gsLst>
        <a:lin ang="5400000" scaled="0"/>
      </a:gradFill>
    </cs:spPr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30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b="0" kern="1200" spc="20" baseline="0"/>
  </cs:categoryAxis>
  <cs:chartArea mods="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 cmpd="sng" algn="ctr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  <a:alpha val="33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dk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  <cs:spPr>
      <a:gradFill>
        <a:gsLst>
          <a:gs pos="100000">
            <a:schemeClr val="lt1">
              <a:lumMod val="95000"/>
            </a:schemeClr>
          </a:gs>
          <a:gs pos="0">
            <a:schemeClr val="lt1"/>
          </a:gs>
        </a:gsLst>
        <a:lin ang="5400000" scaled="0"/>
      </a:gradFill>
    </cs:spPr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0.11938</cdr:x>
      <cdr:y>0</cdr:y>
    </cdr:from>
    <cdr:to>
      <cdr:x>0.98407</cdr:x>
      <cdr:y>0.17627</cdr:y>
    </cdr:to>
    <cdr:sp macro="" textlink="">
      <cdr:nvSpPr>
        <cdr:cNvPr id="2" name="フローチャート: 処理 1">
          <a:extLst xmlns:a="http://schemas.openxmlformats.org/drawingml/2006/main">
            <a:ext uri="{FF2B5EF4-FFF2-40B4-BE49-F238E27FC236}">
              <a16:creationId xmlns:a16="http://schemas.microsoft.com/office/drawing/2014/main" id="{7085E422-B128-48D4-92E3-A32F3464D8EF}"/>
            </a:ext>
          </a:extLst>
        </cdr:cNvPr>
        <cdr:cNvSpPr/>
      </cdr:nvSpPr>
      <cdr:spPr>
        <a:xfrm xmlns:a="http://schemas.openxmlformats.org/drawingml/2006/main">
          <a:off x="399851" y="-2645844"/>
          <a:ext cx="2896267" cy="279190"/>
        </a:xfrm>
        <a:prstGeom xmlns:a="http://schemas.openxmlformats.org/drawingml/2006/main" prst="flowChartProcess">
          <a:avLst/>
        </a:prstGeom>
        <a:noFill xmlns:a="http://schemas.openxmlformats.org/drawingml/2006/main"/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ja-JP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75492" cy="490011"/>
          </a:xfrm>
          <a:prstGeom prst="rect">
            <a:avLst/>
          </a:prstGeom>
        </p:spPr>
        <p:txBody>
          <a:bodyPr vert="horz" lIns="90336" tIns="45168" rIns="90336" bIns="45168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758723" y="1"/>
            <a:ext cx="2875492" cy="490011"/>
          </a:xfrm>
          <a:prstGeom prst="rect">
            <a:avLst/>
          </a:prstGeom>
        </p:spPr>
        <p:txBody>
          <a:bodyPr vert="horz" lIns="90336" tIns="45168" rIns="90336" bIns="45168" rtlCol="0"/>
          <a:lstStyle>
            <a:lvl1pPr algn="r">
              <a:defRPr sz="1200"/>
            </a:lvl1pPr>
          </a:lstStyle>
          <a:p>
            <a:fld id="{627E1DB6-724B-46F3-B03B-7B793836D239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2082800" y="1220788"/>
            <a:ext cx="2470150" cy="3295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336" tIns="45168" rIns="90336" bIns="45168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63576" y="4700033"/>
            <a:ext cx="5308600" cy="3845481"/>
          </a:xfrm>
          <a:prstGeom prst="rect">
            <a:avLst/>
          </a:prstGeom>
        </p:spPr>
        <p:txBody>
          <a:bodyPr vert="horz" lIns="90336" tIns="45168" rIns="90336" bIns="45168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1" y="9276291"/>
            <a:ext cx="2875492" cy="490010"/>
          </a:xfrm>
          <a:prstGeom prst="rect">
            <a:avLst/>
          </a:prstGeom>
        </p:spPr>
        <p:txBody>
          <a:bodyPr vert="horz" lIns="90336" tIns="45168" rIns="90336" bIns="45168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758723" y="9276291"/>
            <a:ext cx="2875492" cy="490010"/>
          </a:xfrm>
          <a:prstGeom prst="rect">
            <a:avLst/>
          </a:prstGeom>
        </p:spPr>
        <p:txBody>
          <a:bodyPr vert="horz" lIns="90336" tIns="45168" rIns="90336" bIns="45168" rtlCol="0" anchor="b"/>
          <a:lstStyle>
            <a:lvl1pPr algn="r">
              <a:defRPr sz="1200"/>
            </a:lvl1pPr>
          </a:lstStyle>
          <a:p>
            <a:fld id="{557E29AC-A1B0-4FB1-BBC2-51E7794C9B1B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70032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1pPr>
    <a:lvl2pPr marL="216027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2pPr>
    <a:lvl3pPr marL="432054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3pPr>
    <a:lvl4pPr marL="648081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4pPr>
    <a:lvl5pPr marL="864108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5pPr>
    <a:lvl6pPr marL="1080135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6pPr>
    <a:lvl7pPr marL="1296162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7pPr>
    <a:lvl8pPr marL="1512189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8pPr>
    <a:lvl9pPr marL="1728216" algn="l" defTabSz="432054" rtl="0" eaLnBrk="1" latinLnBrk="0" hangingPunct="1">
      <a:defRPr kumimoji="1" sz="56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E29AC-A1B0-4FB1-BBC2-51E7794C9B1B}" type="slidenum">
              <a:rPr kumimoji="1" lang="ja-JP" altLang="en-US" smtClean="0"/>
              <a:t>1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800965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E29AC-A1B0-4FB1-BBC2-51E7794C9B1B}" type="slidenum">
              <a:rPr kumimoji="1" lang="ja-JP" altLang="en-US" smtClean="0"/>
              <a:t>2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82464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jpe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図 11">
            <a:extLst>
              <a:ext uri="{FF2B5EF4-FFF2-40B4-BE49-F238E27FC236}">
                <a16:creationId xmlns:a16="http://schemas.microsoft.com/office/drawing/2014/main" id="{A2C456AE-504D-4594-B1E4-49A76BF694F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858000" cy="952500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F4C206F5-5708-4304-8A4D-C2F6E67DBAA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50304"/>
            <a:ext cx="6858000" cy="393700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420A5813-9AC8-4633-BC4F-F0ABECF45673}"/>
              </a:ext>
            </a:extLst>
          </p:cNvPr>
          <p:cNvSpPr txBox="1"/>
          <p:nvPr userDrawn="1"/>
        </p:nvSpPr>
        <p:spPr>
          <a:xfrm>
            <a:off x="242646" y="8750302"/>
            <a:ext cx="1180131" cy="1252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altLang="ja-JP" sz="214" b="1" dirty="0">
                <a:solidFill>
                  <a:schemeClr val="bg1"/>
                </a:solidFill>
              </a:rPr>
              <a:t>[ </a:t>
            </a:r>
            <a:r>
              <a:rPr lang="ja-JP" altLang="de-DE" sz="214" b="1" dirty="0">
                <a:solidFill>
                  <a:schemeClr val="bg1"/>
                </a:solidFill>
              </a:rPr>
              <a:t>問い合わせ先</a:t>
            </a:r>
            <a:r>
              <a:rPr lang="de-DE" altLang="ja-JP" sz="214" b="1" dirty="0">
                <a:solidFill>
                  <a:schemeClr val="bg1"/>
                </a:solidFill>
              </a:rPr>
              <a:t> ] med-ad@nikkeibp.co.jp </a:t>
            </a:r>
            <a:r>
              <a:rPr lang="ja-JP" altLang="en-US" sz="214" b="1" dirty="0">
                <a:solidFill>
                  <a:schemeClr val="bg1"/>
                </a:solidFill>
              </a:rPr>
              <a:t>　</a:t>
            </a:r>
            <a:r>
              <a:rPr lang="de-DE" altLang="ja-JP" sz="214" b="1" dirty="0">
                <a:solidFill>
                  <a:schemeClr val="bg1"/>
                </a:solidFill>
              </a:rPr>
              <a:t>[ AD Web ] </a:t>
            </a:r>
            <a:r>
              <a:rPr lang="en-US" altLang="ja-JP" sz="214" b="1" dirty="0">
                <a:solidFill>
                  <a:srgbClr val="E8E8E8"/>
                </a:solidFill>
              </a:rPr>
              <a:t>https://www.nikkeibp.co.jp/ad/</a:t>
            </a:r>
            <a:endParaRPr lang="de-DE" altLang="ja-JP" sz="214" b="1" dirty="0">
              <a:solidFill>
                <a:srgbClr val="E8E8E8"/>
              </a:solidFill>
              <a:effectLst/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B18B3678-3BE0-4110-B3ED-34D23A031DE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75796" y="8774707"/>
            <a:ext cx="482204" cy="47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r" eaLnBrk="1" hangingPunct="1">
              <a:defRPr/>
            </a:pPr>
            <a:fld id="{4DE794FB-8E17-4B9B-B547-AF72D468D5E7}" type="slidenum">
              <a:rPr lang="en-US" altLang="ja-JP" sz="214" smtClean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pPr algn="r" eaLnBrk="1" hangingPunct="1">
                <a:defRPr/>
              </a:pPr>
              <a:t>‹#›</a:t>
            </a:fld>
            <a:endParaRPr lang="en-US" altLang="ja-JP" sz="214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65491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図 6">
            <a:extLst>
              <a:ext uri="{FF2B5EF4-FFF2-40B4-BE49-F238E27FC236}">
                <a16:creationId xmlns:a16="http://schemas.microsoft.com/office/drawing/2014/main" id="{B8E34247-BB17-4563-A516-601F1A1585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50304"/>
            <a:ext cx="6858000" cy="393700"/>
          </a:xfrm>
          <a:prstGeom prst="rect">
            <a:avLst/>
          </a:prstGeom>
        </p:spPr>
      </p:pic>
      <p:sp>
        <p:nvSpPr>
          <p:cNvPr id="5" name="テキスト ボックス 236"/>
          <p:cNvSpPr txBox="1">
            <a:spLocks noChangeArrowheads="1"/>
          </p:cNvSpPr>
          <p:nvPr userDrawn="1"/>
        </p:nvSpPr>
        <p:spPr bwMode="auto">
          <a:xfrm>
            <a:off x="154780" y="8749048"/>
            <a:ext cx="6221016" cy="1360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9pPr>
          </a:lstStyle>
          <a:p>
            <a:pPr eaLnBrk="1" hangingPunct="1">
              <a:defRPr/>
            </a:pP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表示回数・配信数は目安であり、それらを保証するものではございません。</a:t>
            </a:r>
            <a:endParaRPr lang="en-US" altLang="ja-JP" sz="142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  <a:p>
            <a:pPr eaLnBrk="1" hangingPunct="1">
              <a:defRPr/>
            </a:pP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料金には別途消費税がかかります。　</a:t>
            </a: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料金、枠数、仕様等は、予告なく変更する場合がございます。　</a:t>
            </a: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申込み、入稿については別途資料でご確認ください。</a:t>
            </a:r>
            <a:endParaRPr lang="en-US" altLang="ja-JP" sz="142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938E383-4B9C-465A-BF2A-FFA4BDB81A0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75796" y="8769248"/>
            <a:ext cx="482204" cy="47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r" eaLnBrk="1" hangingPunct="1">
              <a:defRPr/>
            </a:pPr>
            <a:fld id="{4DE794FB-8E17-4B9B-B547-AF72D468D5E7}" type="slidenum">
              <a:rPr lang="en-US" altLang="ja-JP" sz="214" smtClean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pPr algn="r" eaLnBrk="1" hangingPunct="1">
                <a:defRPr/>
              </a:pPr>
              <a:t>‹#›</a:t>
            </a:fld>
            <a:endParaRPr lang="en-US" altLang="ja-JP" sz="214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A1C64861-42A8-4F90-8895-146FD034824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8580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670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ユーザー設定レイアウ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図 5">
            <a:extLst>
              <a:ext uri="{FF2B5EF4-FFF2-40B4-BE49-F238E27FC236}">
                <a16:creationId xmlns:a16="http://schemas.microsoft.com/office/drawing/2014/main" id="{B8E34247-BB17-4563-A516-601F1A1585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50304"/>
            <a:ext cx="6858000" cy="393700"/>
          </a:xfrm>
          <a:prstGeom prst="rect">
            <a:avLst/>
          </a:prstGeom>
        </p:spPr>
      </p:pic>
      <p:sp>
        <p:nvSpPr>
          <p:cNvPr id="7" name="テキスト ボックス 236"/>
          <p:cNvSpPr txBox="1">
            <a:spLocks noChangeArrowheads="1"/>
          </p:cNvSpPr>
          <p:nvPr userDrawn="1"/>
        </p:nvSpPr>
        <p:spPr bwMode="auto">
          <a:xfrm>
            <a:off x="154780" y="8753593"/>
            <a:ext cx="6221016" cy="1360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9pPr>
          </a:lstStyle>
          <a:p>
            <a:pPr eaLnBrk="1" hangingPunct="1">
              <a:defRPr/>
            </a:pP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表示回数・配信数は目安であり、それらを保証するものではございません。</a:t>
            </a:r>
            <a:endParaRPr lang="en-US" altLang="ja-JP" sz="142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  <a:p>
            <a:pPr eaLnBrk="1" hangingPunct="1">
              <a:defRPr/>
            </a:pP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料金には別途消費税がかかります。　</a:t>
            </a: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料金、枠数、仕様等は、予告なく変更する場合がございます。　</a:t>
            </a: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申込み、入稿については別途資料でご確認ください。</a:t>
            </a:r>
            <a:endParaRPr lang="en-US" altLang="ja-JP" sz="142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6938E383-4B9C-465A-BF2A-FFA4BDB81A0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75796" y="8769248"/>
            <a:ext cx="482204" cy="47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r" eaLnBrk="1" hangingPunct="1">
              <a:defRPr/>
            </a:pPr>
            <a:fld id="{4DE794FB-8E17-4B9B-B547-AF72D468D5E7}" type="slidenum">
              <a:rPr lang="en-US" altLang="ja-JP" sz="214" smtClean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pPr algn="r" eaLnBrk="1" hangingPunct="1">
                <a:defRPr/>
              </a:pPr>
              <a:t>‹#›</a:t>
            </a:fld>
            <a:endParaRPr lang="en-US" altLang="ja-JP" sz="214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A1C64861-42A8-4F90-8895-146FD034824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858000" cy="952500"/>
          </a:xfrm>
          <a:prstGeom prst="rect">
            <a:avLst/>
          </a:prstGeom>
        </p:spPr>
      </p:pic>
      <p:sp>
        <p:nvSpPr>
          <p:cNvPr id="10" name="正方形/長方形 9"/>
          <p:cNvSpPr/>
          <p:nvPr userDrawn="1"/>
        </p:nvSpPr>
        <p:spPr>
          <a:xfrm>
            <a:off x="4845446" y="13406"/>
            <a:ext cx="1816100" cy="952500"/>
          </a:xfrm>
          <a:prstGeom prst="rect">
            <a:avLst/>
          </a:prstGeom>
          <a:solidFill>
            <a:schemeClr val="bg1"/>
          </a:solidFill>
          <a:ln w="127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321"/>
          </a:p>
        </p:txBody>
      </p:sp>
      <p:pic>
        <p:nvPicPr>
          <p:cNvPr id="5" name="Picture 9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3495" y="47274"/>
            <a:ext cx="911226" cy="909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64113" y="230483"/>
            <a:ext cx="744538" cy="561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平行四辺形 11"/>
          <p:cNvSpPr/>
          <p:nvPr userDrawn="1"/>
        </p:nvSpPr>
        <p:spPr>
          <a:xfrm>
            <a:off x="4343413" y="-2823"/>
            <a:ext cx="615919" cy="936000"/>
          </a:xfrm>
          <a:prstGeom prst="parallelogram">
            <a:avLst>
              <a:gd name="adj" fmla="val 36936"/>
            </a:avLst>
          </a:prstGeom>
          <a:solidFill>
            <a:srgbClr val="E8E8E8"/>
          </a:solidFill>
          <a:ln w="127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321"/>
          </a:p>
        </p:txBody>
      </p:sp>
    </p:spTree>
    <p:extLst>
      <p:ext uri="{BB962C8B-B14F-4D97-AF65-F5344CB8AC3E}">
        <p14:creationId xmlns:p14="http://schemas.microsoft.com/office/powerpoint/2010/main" val="266016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ユーザー設定レイアウ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A1C64861-42A8-4F90-8895-146FD034824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858000" cy="952500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B8E34247-BB17-4563-A516-601F1A1585D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50304"/>
            <a:ext cx="6858000" cy="393700"/>
          </a:xfrm>
          <a:prstGeom prst="rect">
            <a:avLst/>
          </a:prstGeom>
        </p:spPr>
      </p:pic>
      <p:sp>
        <p:nvSpPr>
          <p:cNvPr id="7" name="テキスト ボックス 236"/>
          <p:cNvSpPr txBox="1">
            <a:spLocks noChangeArrowheads="1"/>
          </p:cNvSpPr>
          <p:nvPr userDrawn="1"/>
        </p:nvSpPr>
        <p:spPr bwMode="auto">
          <a:xfrm>
            <a:off x="154780" y="8753593"/>
            <a:ext cx="6221016" cy="1360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ＭＳ Ｐゴシック" pitchFamily="50" charset="-128"/>
              </a:defRPr>
            </a:lvl9pPr>
          </a:lstStyle>
          <a:p>
            <a:pPr eaLnBrk="1" hangingPunct="1">
              <a:defRPr/>
            </a:pP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表示回数・配信数は目安であり、それらを保証するものではございません。</a:t>
            </a:r>
            <a:endParaRPr lang="en-US" altLang="ja-JP" sz="142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  <a:p>
            <a:pPr eaLnBrk="1" hangingPunct="1">
              <a:defRPr/>
            </a:pP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料金には別途消費税がかかります。　</a:t>
            </a: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料金、枠数、仕様等は、予告なく変更する場合がございます。　</a:t>
            </a:r>
            <a:r>
              <a:rPr lang="en-US" altLang="ja-JP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※</a:t>
            </a:r>
            <a:r>
              <a:rPr lang="ja-JP" altLang="en-US" sz="142" dirty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申込み、入稿については別途資料でご確認ください。</a:t>
            </a:r>
            <a:endParaRPr lang="en-US" altLang="ja-JP" sz="142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6938E383-4B9C-465A-BF2A-FFA4BDB81A0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75796" y="8769248"/>
            <a:ext cx="482204" cy="47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r" eaLnBrk="1" hangingPunct="1">
              <a:defRPr/>
            </a:pPr>
            <a:fld id="{4DE794FB-8E17-4B9B-B547-AF72D468D5E7}" type="slidenum">
              <a:rPr lang="en-US" altLang="ja-JP" sz="214" smtClean="0">
                <a:solidFill>
                  <a:schemeClr val="bg1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pPr algn="r" eaLnBrk="1" hangingPunct="1">
                <a:defRPr/>
              </a:pPr>
              <a:t>‹#›</a:t>
            </a:fld>
            <a:endParaRPr lang="en-US" altLang="ja-JP" sz="214" dirty="0">
              <a:solidFill>
                <a:schemeClr val="bg1"/>
              </a:solidFill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sp>
        <p:nvSpPr>
          <p:cNvPr id="12" name="平行四辺形 11"/>
          <p:cNvSpPr/>
          <p:nvPr userDrawn="1"/>
        </p:nvSpPr>
        <p:spPr>
          <a:xfrm>
            <a:off x="4019550" y="-2823"/>
            <a:ext cx="615919" cy="960000"/>
          </a:xfrm>
          <a:prstGeom prst="parallelogram">
            <a:avLst>
              <a:gd name="adj" fmla="val 36936"/>
            </a:avLst>
          </a:prstGeom>
          <a:solidFill>
            <a:srgbClr val="E8E8E8"/>
          </a:solidFill>
          <a:ln w="127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321"/>
          </a:p>
        </p:txBody>
      </p:sp>
      <p:grpSp>
        <p:nvGrpSpPr>
          <p:cNvPr id="11" name="グループ化 10"/>
          <p:cNvGrpSpPr/>
          <p:nvPr userDrawn="1"/>
        </p:nvGrpSpPr>
        <p:grpSpPr>
          <a:xfrm>
            <a:off x="4620222" y="2"/>
            <a:ext cx="2038747" cy="952500"/>
            <a:chOff x="6160294" y="0"/>
            <a:chExt cx="2718329" cy="714375"/>
          </a:xfrm>
        </p:grpSpPr>
        <p:sp>
          <p:nvSpPr>
            <p:cNvPr id="10" name="正方形/長方形 9"/>
            <p:cNvSpPr/>
            <p:nvPr userDrawn="1"/>
          </p:nvSpPr>
          <p:spPr>
            <a:xfrm>
              <a:off x="7007490" y="0"/>
              <a:ext cx="1871133" cy="714375"/>
            </a:xfrm>
            <a:prstGeom prst="rect">
              <a:avLst/>
            </a:prstGeom>
            <a:solidFill>
              <a:schemeClr val="bg1"/>
            </a:solidFill>
            <a:ln w="127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sz="321"/>
            </a:p>
          </p:txBody>
        </p:sp>
        <p:pic>
          <p:nvPicPr>
            <p:cNvPr id="9" name="Picture 10"/>
            <p:cNvPicPr>
              <a:picLocks noChangeAspect="1" noChangeArrowheads="1"/>
            </p:cNvPicPr>
            <p:nvPr userDrawn="1"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160294" y="161131"/>
              <a:ext cx="2662237" cy="392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2112217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265235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99032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038742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82130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21791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41105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0B2CC6CE-94FB-4E9B-9E45-36B7468D08D5}"/>
              </a:ext>
            </a:extLst>
          </p:cNvPr>
          <p:cNvSpPr/>
          <p:nvPr userDrawn="1"/>
        </p:nvSpPr>
        <p:spPr>
          <a:xfrm>
            <a:off x="0" y="0"/>
            <a:ext cx="6858000" cy="154093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75" tIns="8138" rIns="16275" bIns="813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kumimoji="1" lang="ja-JP" altLang="en-US" sz="321" dirty="0"/>
          </a:p>
        </p:txBody>
      </p:sp>
      <p:pic>
        <p:nvPicPr>
          <p:cNvPr id="6" name="Picture 2" descr="https://www.nikkeibp.co.jp/images/houjin/ad/2017/logo/NMO.png">
            <a:extLst>
              <a:ext uri="{FF2B5EF4-FFF2-40B4-BE49-F238E27FC236}">
                <a16:creationId xmlns:a16="http://schemas.microsoft.com/office/drawing/2014/main" id="{86FBA8F6-298B-4C9F-916C-BCAB0A87D48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989" y="210978"/>
            <a:ext cx="1097837" cy="1118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3064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43520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276592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74552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3AEB-8BDA-4F0A-8AD9-8B44B8B3B2D2}" type="datetimeFigureOut">
              <a:rPr kumimoji="1" lang="ja-JP" altLang="en-US" smtClean="0"/>
              <a:t>2022/1/7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D61A3-9550-4E3B-ADCB-24D2230FFC52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95144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タイトル プレースホルダ 1"/>
          <p:cNvSpPr>
            <a:spLocks noGrp="1"/>
          </p:cNvSpPr>
          <p:nvPr>
            <p:ph type="title"/>
          </p:nvPr>
        </p:nvSpPr>
        <p:spPr bwMode="auto">
          <a:xfrm>
            <a:off x="342900" y="366184"/>
            <a:ext cx="61722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タイトルの書式設定</a:t>
            </a:r>
          </a:p>
        </p:txBody>
      </p:sp>
      <p:sp>
        <p:nvSpPr>
          <p:cNvPr id="12291" name="テキスト プレースホルダ 2"/>
          <p:cNvSpPr>
            <a:spLocks noGrp="1"/>
          </p:cNvSpPr>
          <p:nvPr>
            <p:ph type="body" idx="1"/>
          </p:nvPr>
        </p:nvSpPr>
        <p:spPr bwMode="auto">
          <a:xfrm>
            <a:off x="342900" y="2133602"/>
            <a:ext cx="6172200" cy="6034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/>
              <a:t>マスタ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日付プレースホルダ 3"/>
          <p:cNvSpPr>
            <a:spLocks noGrp="1"/>
          </p:cNvSpPr>
          <p:nvPr>
            <p:ph type="dt" sz="half" idx="2"/>
          </p:nvPr>
        </p:nvSpPr>
        <p:spPr>
          <a:xfrm>
            <a:off x="342901" y="8475138"/>
            <a:ext cx="1600200" cy="48683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214">
                <a:solidFill>
                  <a:srgbClr val="898989"/>
                </a:solidFill>
                <a:latin typeface="Calibri" pitchFamily="34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9D3A2838-0FA5-491C-8808-21028033F20F}" type="datetime1">
              <a:rPr lang="ja-JP" altLang="en-US"/>
              <a:pPr>
                <a:defRPr/>
              </a:pPr>
              <a:t>2022/1/7</a:t>
            </a:fld>
            <a:endParaRPr lang="en-US" altLang="ja-JP"/>
          </a:p>
        </p:txBody>
      </p:sp>
      <p:sp>
        <p:nvSpPr>
          <p:cNvPr id="5" name="フッター プレースホルダ 4"/>
          <p:cNvSpPr>
            <a:spLocks noGrp="1"/>
          </p:cNvSpPr>
          <p:nvPr>
            <p:ph type="ftr" sz="quarter" idx="3"/>
          </p:nvPr>
        </p:nvSpPr>
        <p:spPr>
          <a:xfrm>
            <a:off x="2343151" y="8475138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214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859602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783" kern="1200">
          <a:solidFill>
            <a:schemeClr val="tx1"/>
          </a:solidFill>
          <a:latin typeface="+mj-lt"/>
          <a:ea typeface="+mj-ea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  <a:cs typeface="ＭＳ Ｐゴシック" charset="-128"/>
        </a:defRPr>
      </a:lvl5pPr>
      <a:lvl6pPr marL="81370" algn="ctr" rtl="0" fontAlgn="base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</a:defRPr>
      </a:lvl6pPr>
      <a:lvl7pPr marL="162740" algn="ctr" rtl="0" fontAlgn="base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</a:defRPr>
      </a:lvl7pPr>
      <a:lvl8pPr marL="244111" algn="ctr" rtl="0" fontAlgn="base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</a:defRPr>
      </a:lvl8pPr>
      <a:lvl9pPr marL="325481" algn="ctr" rtl="0" fontAlgn="base">
        <a:spcBef>
          <a:spcPct val="0"/>
        </a:spcBef>
        <a:spcAft>
          <a:spcPct val="0"/>
        </a:spcAft>
        <a:defRPr kumimoji="1" sz="783">
          <a:solidFill>
            <a:schemeClr val="tx1"/>
          </a:solidFill>
          <a:latin typeface="Calibri" pitchFamily="34" charset="0"/>
          <a:ea typeface="ＭＳ Ｐゴシック" pitchFamily="50" charset="-128"/>
        </a:defRPr>
      </a:lvl9pPr>
    </p:titleStyle>
    <p:bodyStyle>
      <a:lvl1pPr marL="61028" indent="-61028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kumimoji="1" sz="570" kern="1200">
          <a:solidFill>
            <a:schemeClr val="tx1"/>
          </a:solidFill>
          <a:latin typeface="+mn-lt"/>
          <a:ea typeface="+mn-ea"/>
          <a:cs typeface="ＭＳ Ｐゴシック" charset="-128"/>
        </a:defRPr>
      </a:lvl1pPr>
      <a:lvl2pPr marL="132226" indent="-50856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kumimoji="1" sz="498" kern="1200">
          <a:solidFill>
            <a:schemeClr val="tx1"/>
          </a:solidFill>
          <a:latin typeface="+mn-lt"/>
          <a:ea typeface="+mn-ea"/>
          <a:cs typeface="+mn-cs"/>
        </a:defRPr>
      </a:lvl2pPr>
      <a:lvl3pPr marL="203426" indent="-40685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kumimoji="1" sz="427" kern="1200">
          <a:solidFill>
            <a:schemeClr val="tx1"/>
          </a:solidFill>
          <a:latin typeface="+mn-lt"/>
          <a:ea typeface="+mn-ea"/>
          <a:cs typeface="+mn-cs"/>
        </a:defRPr>
      </a:lvl3pPr>
      <a:lvl4pPr marL="284796" indent="-40685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kumimoji="1" sz="356" kern="1200">
          <a:solidFill>
            <a:schemeClr val="tx1"/>
          </a:solidFill>
          <a:latin typeface="+mn-lt"/>
          <a:ea typeface="+mn-ea"/>
          <a:cs typeface="+mn-cs"/>
        </a:defRPr>
      </a:lvl4pPr>
      <a:lvl5pPr marL="366166" indent="-40685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kumimoji="1" sz="356" kern="1200">
          <a:solidFill>
            <a:schemeClr val="tx1"/>
          </a:solidFill>
          <a:latin typeface="+mn-lt"/>
          <a:ea typeface="+mn-ea"/>
          <a:cs typeface="+mn-cs"/>
        </a:defRPr>
      </a:lvl5pPr>
      <a:lvl6pPr marL="447536" indent="-40685" algn="l" defTabSz="162740" rtl="0" eaLnBrk="1" latinLnBrk="0" hangingPunct="1">
        <a:spcBef>
          <a:spcPct val="20000"/>
        </a:spcBef>
        <a:buFont typeface="Arial" pitchFamily="34" charset="0"/>
        <a:buChar char="•"/>
        <a:defRPr kumimoji="1" sz="356" kern="1200">
          <a:solidFill>
            <a:schemeClr val="tx1"/>
          </a:solidFill>
          <a:latin typeface="+mn-lt"/>
          <a:ea typeface="+mn-ea"/>
          <a:cs typeface="+mn-cs"/>
        </a:defRPr>
      </a:lvl6pPr>
      <a:lvl7pPr marL="528906" indent="-40685" algn="l" defTabSz="162740" rtl="0" eaLnBrk="1" latinLnBrk="0" hangingPunct="1">
        <a:spcBef>
          <a:spcPct val="20000"/>
        </a:spcBef>
        <a:buFont typeface="Arial" pitchFamily="34" charset="0"/>
        <a:buChar char="•"/>
        <a:defRPr kumimoji="1" sz="356" kern="1200">
          <a:solidFill>
            <a:schemeClr val="tx1"/>
          </a:solidFill>
          <a:latin typeface="+mn-lt"/>
          <a:ea typeface="+mn-ea"/>
          <a:cs typeface="+mn-cs"/>
        </a:defRPr>
      </a:lvl7pPr>
      <a:lvl8pPr marL="610276" indent="-40685" algn="l" defTabSz="162740" rtl="0" eaLnBrk="1" latinLnBrk="0" hangingPunct="1">
        <a:spcBef>
          <a:spcPct val="20000"/>
        </a:spcBef>
        <a:buFont typeface="Arial" pitchFamily="34" charset="0"/>
        <a:buChar char="•"/>
        <a:defRPr kumimoji="1" sz="356" kern="1200">
          <a:solidFill>
            <a:schemeClr val="tx1"/>
          </a:solidFill>
          <a:latin typeface="+mn-lt"/>
          <a:ea typeface="+mn-ea"/>
          <a:cs typeface="+mn-cs"/>
        </a:defRPr>
      </a:lvl8pPr>
      <a:lvl9pPr marL="691647" indent="-40685" algn="l" defTabSz="162740" rtl="0" eaLnBrk="1" latinLnBrk="0" hangingPunct="1">
        <a:spcBef>
          <a:spcPct val="20000"/>
        </a:spcBef>
        <a:buFont typeface="Arial" pitchFamily="34" charset="0"/>
        <a:buChar char="•"/>
        <a:defRPr kumimoji="1" sz="35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1pPr>
      <a:lvl2pPr marL="81370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2pPr>
      <a:lvl3pPr marL="162740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3pPr>
      <a:lvl4pPr marL="244111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4pPr>
      <a:lvl5pPr marL="325481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5pPr>
      <a:lvl6pPr marL="406851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6pPr>
      <a:lvl7pPr marL="488221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7pPr>
      <a:lvl8pPr marL="569591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8pPr>
      <a:lvl9pPr marL="650961" algn="l" defTabSz="162740" rtl="0" eaLnBrk="1" latinLnBrk="0" hangingPunct="1">
        <a:defRPr kumimoji="1" sz="32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D3A2838-0FA5-491C-8808-21028033F20F}" type="datetime1">
              <a:rPr lang="ja-JP" altLang="en-US" smtClean="0"/>
              <a:pPr>
                <a:defRPr/>
              </a:pPr>
              <a:t>2022/1/7</a:t>
            </a:fld>
            <a:endParaRPr lang="en-US" altLang="ja-JP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806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kumimoji="1"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kumimoji="1"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chart" Target="../charts/chart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chart" Target="../charts/chart1.xml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65889701-8EFE-4397-8DC4-0D7566C802A5}"/>
              </a:ext>
            </a:extLst>
          </p:cNvPr>
          <p:cNvSpPr txBox="1"/>
          <p:nvPr/>
        </p:nvSpPr>
        <p:spPr>
          <a:xfrm>
            <a:off x="104115" y="37881"/>
            <a:ext cx="6722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3600" b="1" dirty="0">
                <a:latin typeface="Meiryo UI" panose="020B0604030504040204" pitchFamily="50" charset="-128"/>
                <a:ea typeface="Meiryo UI" panose="020B0604030504040204" pitchFamily="50" charset="-128"/>
              </a:rPr>
              <a:t>Marketing</a:t>
            </a:r>
            <a:r>
              <a:rPr lang="ja-JP" altLang="en-US" sz="3600" b="1" dirty="0"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3600" b="1" dirty="0">
                <a:latin typeface="Meiryo UI" panose="020B0604030504040204" pitchFamily="50" charset="-128"/>
                <a:ea typeface="Meiryo UI" panose="020B0604030504040204" pitchFamily="50" charset="-128"/>
              </a:rPr>
              <a:t>Report</a:t>
            </a:r>
            <a:endParaRPr lang="ja-JP" altLang="en-US" sz="3600" b="1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5" name="正方形/長方形 14">
            <a:extLst>
              <a:ext uri="{FF2B5EF4-FFF2-40B4-BE49-F238E27FC236}">
                <a16:creationId xmlns:a16="http://schemas.microsoft.com/office/drawing/2014/main" id="{40C6D4A9-6B97-486C-A4DA-16A9A6B8FCD2}"/>
              </a:ext>
            </a:extLst>
          </p:cNvPr>
          <p:cNvSpPr/>
          <p:nvPr/>
        </p:nvSpPr>
        <p:spPr>
          <a:xfrm>
            <a:off x="115101" y="4703295"/>
            <a:ext cx="5240670" cy="460133"/>
          </a:xfrm>
          <a:prstGeom prst="rect">
            <a:avLst/>
          </a:prstGeom>
          <a:solidFill>
            <a:srgbClr val="196D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75" tIns="8138" rIns="16275" bIns="813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ja-JP" altLang="en-US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日経</a:t>
            </a:r>
            <a:r>
              <a:rPr lang="en-US" altLang="ja-JP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DI</a:t>
            </a:r>
            <a:r>
              <a:rPr lang="ja-JP" altLang="en-US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オンライン</a:t>
            </a:r>
          </a:p>
        </p:txBody>
      </p:sp>
      <p:sp>
        <p:nvSpPr>
          <p:cNvPr id="19" name="正方形/長方形 18">
            <a:extLst>
              <a:ext uri="{FF2B5EF4-FFF2-40B4-BE49-F238E27FC236}">
                <a16:creationId xmlns:a16="http://schemas.microsoft.com/office/drawing/2014/main" id="{6FF07C21-BCAA-48CD-8560-F14A84EF24D9}"/>
              </a:ext>
            </a:extLst>
          </p:cNvPr>
          <p:cNvSpPr/>
          <p:nvPr/>
        </p:nvSpPr>
        <p:spPr>
          <a:xfrm>
            <a:off x="127865" y="733808"/>
            <a:ext cx="5240670" cy="460133"/>
          </a:xfrm>
          <a:prstGeom prst="rect">
            <a:avLst/>
          </a:prstGeom>
          <a:solidFill>
            <a:srgbClr val="002C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75" tIns="8138" rIns="16275" bIns="813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ja-JP" altLang="en-US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日経メディカル </a:t>
            </a:r>
            <a:r>
              <a:rPr lang="en-US" altLang="ja-JP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Online</a:t>
            </a:r>
            <a:endParaRPr lang="ja-JP" altLang="en-US" sz="2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0" name="Picture 2" descr="https://www.nikkeibp.co.jp/images/houjin/ad/2017/logo/NMO.png">
            <a:extLst>
              <a:ext uri="{FF2B5EF4-FFF2-40B4-BE49-F238E27FC236}">
                <a16:creationId xmlns:a16="http://schemas.microsoft.com/office/drawing/2014/main" id="{96136259-B17B-4204-AE60-A63DEC3115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979" y="8727047"/>
            <a:ext cx="802305" cy="34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図 20">
            <a:extLst>
              <a:ext uri="{FF2B5EF4-FFF2-40B4-BE49-F238E27FC236}">
                <a16:creationId xmlns:a16="http://schemas.microsoft.com/office/drawing/2014/main" id="{01F02091-DF1B-4E9A-8210-97109A87A9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28" y="8740384"/>
            <a:ext cx="904875" cy="318315"/>
          </a:xfrm>
          <a:prstGeom prst="rect">
            <a:avLst/>
          </a:prstGeom>
        </p:spPr>
      </p:pic>
      <p:sp>
        <p:nvSpPr>
          <p:cNvPr id="22" name="Rectangle 490">
            <a:extLst>
              <a:ext uri="{FF2B5EF4-FFF2-40B4-BE49-F238E27FC236}">
                <a16:creationId xmlns:a16="http://schemas.microsoft.com/office/drawing/2014/main" id="{C9DA814B-FEF9-4F87-BBDF-2D29763BCE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2348" y="8797218"/>
            <a:ext cx="3737844" cy="31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ja-JP" altLang="ja-JP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【お問い合わせ】</a:t>
            </a:r>
            <a:r>
              <a:rPr lang="ja-JP" altLang="en-US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日経</a:t>
            </a:r>
            <a:r>
              <a:rPr lang="en-US" altLang="ja-JP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BP </a:t>
            </a:r>
            <a:r>
              <a:rPr lang="ja-JP" altLang="en-US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医療メディア広告部</a:t>
            </a:r>
            <a:r>
              <a:rPr lang="ja-JP" altLang="en-US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：</a:t>
            </a:r>
            <a:r>
              <a:rPr lang="en-US" altLang="ja-JP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nm</a:t>
            </a:r>
            <a:r>
              <a:rPr lang="en-US" altLang="ja-JP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-</a:t>
            </a:r>
            <a:r>
              <a:rPr lang="en-US" altLang="ja-JP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ad@nikkeibp.co.jp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ja-JP" altLang="ja-JP" sz="1400" b="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TEL.03-6811-8036</a:t>
            </a:r>
            <a:r>
              <a:rPr lang="ja-JP" altLang="ja-JP" sz="1400" b="0" baseline="300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FAX.</a:t>
            </a:r>
            <a:r>
              <a:rPr lang="ja-JP" altLang="en-US" sz="1400" b="0" baseline="300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400" b="0" baseline="300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050-3153-7277</a:t>
            </a:r>
            <a:endParaRPr lang="en-GB" altLang="ja-JP" sz="1400" b="0" baseline="30000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3" name="図 22">
            <a:extLst>
              <a:ext uri="{FF2B5EF4-FFF2-40B4-BE49-F238E27FC236}">
                <a16:creationId xmlns:a16="http://schemas.microsoft.com/office/drawing/2014/main" id="{0CA3EC89-5751-4D2B-8FDE-59F3B61915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947" y="8800192"/>
            <a:ext cx="910487" cy="254936"/>
          </a:xfrm>
          <a:prstGeom prst="rect">
            <a:avLst/>
          </a:prstGeom>
        </p:spPr>
      </p:pic>
      <p:sp>
        <p:nvSpPr>
          <p:cNvPr id="24" name="Rectangle 19">
            <a:extLst>
              <a:ext uri="{FF2B5EF4-FFF2-40B4-BE49-F238E27FC236}">
                <a16:creationId xmlns:a16="http://schemas.microsoft.com/office/drawing/2014/main" id="{61E5ACE6-7863-45F1-9ACB-C35FA87CED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221" y="5209916"/>
            <a:ext cx="4262150" cy="309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ctr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GB" sz="1400" dirty="0">
                <a:solidFill>
                  <a:srgbClr val="196D6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■</a:t>
            </a:r>
            <a:r>
              <a:rPr lang="en-GB" altLang="ja-JP" sz="14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2021</a:t>
            </a: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年</a:t>
            </a:r>
            <a:r>
              <a:rPr lang="en-US" altLang="ja-JP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12</a:t>
            </a: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月ページビュー＆ユニークブラウザ</a:t>
            </a:r>
            <a:endParaRPr lang="ja-JP" altLang="en-GB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45158D43-0C52-44DD-8715-486574818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28" y="5622375"/>
            <a:ext cx="4262150" cy="2433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t" anchorCtr="0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US" sz="1400" dirty="0">
                <a:solidFill>
                  <a:srgbClr val="196D6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◆</a:t>
            </a:r>
            <a:r>
              <a:rPr lang="ja-JP" altLang="en-US" sz="1400" u="sng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月間ページビュー</a:t>
            </a:r>
            <a:endParaRPr lang="en-US" altLang="ja-JP" sz="1400" u="sng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　</a:t>
            </a:r>
            <a:r>
              <a:rPr lang="en-US" altLang="ja-JP" sz="1800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1,462,048</a:t>
            </a: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6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―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日平均：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47,162.8</a:t>
            </a: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endParaRPr lang="en-US" altLang="ja-JP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US" sz="1400" dirty="0">
                <a:solidFill>
                  <a:srgbClr val="196D6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◆</a:t>
            </a:r>
            <a:r>
              <a:rPr lang="ja-JP" altLang="en-US" sz="1400" u="sng" dirty="0">
                <a:latin typeface="Meiryo UI" panose="020B0604030504040204" pitchFamily="50" charset="-128"/>
                <a:ea typeface="Meiryo UI" panose="020B0604030504040204" pitchFamily="50" charset="-128"/>
              </a:rPr>
              <a:t>月間ユニークブラウザ</a:t>
            </a:r>
            <a:endParaRPr lang="en-US" altLang="ja-JP" sz="1400" u="sng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latin typeface="Meiryo UI" panose="020B0604030504040204" pitchFamily="50" charset="-128"/>
                <a:ea typeface="Meiryo UI" panose="020B0604030504040204" pitchFamily="50" charset="-128"/>
              </a:rPr>
              <a:t>　　　　</a:t>
            </a:r>
            <a:r>
              <a:rPr lang="en-US" altLang="ja-JP" sz="1800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531,745</a:t>
            </a: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　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―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日平均：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17,153.1</a:t>
            </a: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endParaRPr lang="en-US" altLang="ja-JP" sz="1400" dirty="0">
              <a:solidFill>
                <a:srgbClr val="196D6B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US" sz="1400" dirty="0">
                <a:solidFill>
                  <a:srgbClr val="196D6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◆</a:t>
            </a:r>
            <a:r>
              <a:rPr lang="ja-JP" altLang="en-US" sz="1400" u="sng" dirty="0">
                <a:latin typeface="Meiryo UI" panose="020B0604030504040204" pitchFamily="50" charset="-128"/>
                <a:ea typeface="Meiryo UI" panose="020B0604030504040204" pitchFamily="50" charset="-128"/>
              </a:rPr>
              <a:t>メール配信数</a:t>
            </a:r>
            <a:endParaRPr lang="en-US" altLang="ja-JP" sz="1400" u="sng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latin typeface="Meiryo UI" panose="020B0604030504040204" pitchFamily="50" charset="-128"/>
                <a:ea typeface="Meiryo UI" panose="020B0604030504040204" pitchFamily="50" charset="-128"/>
              </a:rPr>
              <a:t>　　  </a:t>
            </a:r>
            <a:r>
              <a:rPr lang="en-US" altLang="ja-JP" sz="1800" b="1" dirty="0">
                <a:latin typeface="Meiryo UI" panose="020B0604030504040204" pitchFamily="50" charset="-128"/>
                <a:ea typeface="Meiryo UI" panose="020B0604030504040204" pitchFamily="50" charset="-128"/>
              </a:rPr>
              <a:t>134,177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（</a:t>
            </a:r>
            <a:r>
              <a:rPr lang="en-US" altLang="ja-JP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12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月</a:t>
            </a:r>
            <a:r>
              <a:rPr lang="en-US" altLang="ja-JP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28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日配信）</a:t>
            </a:r>
            <a:endParaRPr lang="ja-JP" altLang="en-GB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037F24CE-1AE0-4DE4-AC85-9AB1BD93C2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442" y="8158492"/>
            <a:ext cx="2585992" cy="2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t" anchorCtr="0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※PV</a:t>
            </a:r>
            <a:r>
              <a:rPr lang="ja-JP" altLang="en-US" sz="8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UB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の数値は</a:t>
            </a: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Atlas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によって集計されたデータです。</a:t>
            </a:r>
            <a:endParaRPr lang="en-US" altLang="ja-JP" sz="8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8" name="Rectangle 19">
            <a:extLst>
              <a:ext uri="{FF2B5EF4-FFF2-40B4-BE49-F238E27FC236}">
                <a16:creationId xmlns:a16="http://schemas.microsoft.com/office/drawing/2014/main" id="{59819BED-1BBD-436A-9B17-988B0CE452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28" y="1266450"/>
            <a:ext cx="4262150" cy="309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ctr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GB" sz="1400" dirty="0">
                <a:solidFill>
                  <a:srgbClr val="002C9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■</a:t>
            </a:r>
            <a:r>
              <a:rPr lang="en-GB" altLang="ja-JP" sz="14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2021</a:t>
            </a: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年</a:t>
            </a:r>
            <a:r>
              <a:rPr lang="en-US" altLang="ja-JP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12</a:t>
            </a: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月ページビュー＆ユニークブラウザ</a:t>
            </a:r>
            <a:endParaRPr lang="ja-JP" altLang="en-GB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aphicFrame>
        <p:nvGraphicFramePr>
          <p:cNvPr id="29" name="グラフ 28">
            <a:extLst>
              <a:ext uri="{FF2B5EF4-FFF2-40B4-BE49-F238E27FC236}">
                <a16:creationId xmlns:a16="http://schemas.microsoft.com/office/drawing/2014/main" id="{9616E8C7-047E-4F09-9C65-F576603718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2208829"/>
              </p:ext>
            </p:extLst>
          </p:nvPr>
        </p:nvGraphicFramePr>
        <p:xfrm>
          <a:off x="2789810" y="1710609"/>
          <a:ext cx="4000587" cy="28125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0" name="Rectangle 19">
            <a:extLst>
              <a:ext uri="{FF2B5EF4-FFF2-40B4-BE49-F238E27FC236}">
                <a16:creationId xmlns:a16="http://schemas.microsoft.com/office/drawing/2014/main" id="{EEB5E1E7-1932-45C5-8333-B5C5C49B84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932" y="4166697"/>
            <a:ext cx="2494704" cy="2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t" anchorCtr="0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※PV</a:t>
            </a:r>
            <a:r>
              <a:rPr lang="ja-JP" altLang="en-US" sz="8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UB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の数値は</a:t>
            </a: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Atlas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によって集計されたデータです。</a:t>
            </a:r>
            <a:endParaRPr lang="en-US" altLang="ja-JP" sz="8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1" name="Picture 2" descr="https://www.nikkeibp.co.jp/images/houjin/ad/2017/logo/NMO.png">
            <a:extLst>
              <a:ext uri="{FF2B5EF4-FFF2-40B4-BE49-F238E27FC236}">
                <a16:creationId xmlns:a16="http://schemas.microsoft.com/office/drawing/2014/main" id="{6CF9646E-B877-4A56-9268-4016D1C34E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7482" y="750362"/>
            <a:ext cx="1009355" cy="434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図 31">
            <a:extLst>
              <a:ext uri="{FF2B5EF4-FFF2-40B4-BE49-F238E27FC236}">
                <a16:creationId xmlns:a16="http://schemas.microsoft.com/office/drawing/2014/main" id="{635E20D8-14FA-4F82-B008-DBFE71E8A8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5683" y="4788555"/>
            <a:ext cx="1194452" cy="334446"/>
          </a:xfrm>
          <a:prstGeom prst="rect">
            <a:avLst/>
          </a:prstGeom>
          <a:solidFill>
            <a:schemeClr val="bg1"/>
          </a:solidFill>
          <a:ln cmpd="dbl">
            <a:solidFill>
              <a:schemeClr val="bg1"/>
            </a:solidFill>
          </a:ln>
        </p:spPr>
      </p:pic>
      <p:sp>
        <p:nvSpPr>
          <p:cNvPr id="27" name="Rectangle 19">
            <a:extLst>
              <a:ext uri="{FF2B5EF4-FFF2-40B4-BE49-F238E27FC236}">
                <a16:creationId xmlns:a16="http://schemas.microsoft.com/office/drawing/2014/main" id="{8B162A30-FAEA-42F9-B912-0405D23E3F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707" y="1687481"/>
            <a:ext cx="4262150" cy="2433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t" anchorCtr="0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US" sz="1400" dirty="0">
                <a:solidFill>
                  <a:srgbClr val="002C9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◆</a:t>
            </a:r>
            <a:r>
              <a:rPr lang="ja-JP" altLang="en-US" sz="1400" u="sng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月間ページビュー</a:t>
            </a:r>
            <a:endParaRPr lang="en-US" altLang="ja-JP" sz="1400" u="sng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　</a:t>
            </a:r>
            <a:r>
              <a:rPr lang="en-US" altLang="ja-JP" sz="1800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15,669,941</a:t>
            </a: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　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―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日平均：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505,482.0</a:t>
            </a:r>
            <a:endParaRPr lang="en-US" altLang="ja-JP" sz="1400" dirty="0">
              <a:solidFill>
                <a:srgbClr val="002C92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endParaRPr lang="en-US" altLang="ja-JP" sz="1400" dirty="0">
              <a:solidFill>
                <a:srgbClr val="002C92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solidFill>
                  <a:srgbClr val="002C9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◆</a:t>
            </a:r>
            <a:r>
              <a:rPr lang="ja-JP" altLang="en-US" sz="1400" u="sng" dirty="0">
                <a:latin typeface="Meiryo UI" panose="020B0604030504040204" pitchFamily="50" charset="-128"/>
                <a:ea typeface="Meiryo UI" panose="020B0604030504040204" pitchFamily="50" charset="-128"/>
              </a:rPr>
              <a:t>月間ユニークブラウザ</a:t>
            </a:r>
            <a:endParaRPr lang="en-US" altLang="ja-JP" sz="1400" u="sng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latin typeface="Meiryo UI" panose="020B0604030504040204" pitchFamily="50" charset="-128"/>
                <a:ea typeface="Meiryo UI" panose="020B0604030504040204" pitchFamily="50" charset="-128"/>
              </a:rPr>
              <a:t>　　　</a:t>
            </a:r>
            <a:r>
              <a:rPr lang="en-US" altLang="ja-JP" sz="1800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4,986,312</a:t>
            </a: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　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―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日平均：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160,848.8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endParaRPr lang="en-US" altLang="ja-JP" sz="1400" dirty="0">
              <a:solidFill>
                <a:srgbClr val="002C92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US" sz="1400" dirty="0">
                <a:solidFill>
                  <a:srgbClr val="002C9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◆</a:t>
            </a:r>
            <a:r>
              <a:rPr lang="ja-JP" altLang="en-US" sz="1400" u="sng" dirty="0">
                <a:latin typeface="Meiryo UI" panose="020B0604030504040204" pitchFamily="50" charset="-128"/>
                <a:ea typeface="Meiryo UI" panose="020B0604030504040204" pitchFamily="50" charset="-128"/>
              </a:rPr>
              <a:t>メール配信数</a:t>
            </a:r>
            <a:endParaRPr lang="en-US" altLang="ja-JP" sz="1400" u="sng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None/>
            </a:pPr>
            <a:r>
              <a:rPr lang="ja-JP" altLang="en-US" sz="1400" dirty="0">
                <a:latin typeface="Meiryo UI" panose="020B0604030504040204" pitchFamily="50" charset="-128"/>
                <a:ea typeface="Meiryo UI" panose="020B0604030504040204" pitchFamily="50" charset="-128"/>
              </a:rPr>
              <a:t>　    </a:t>
            </a:r>
            <a:r>
              <a:rPr lang="en-US" altLang="ja-JP" sz="1800" b="1" dirty="0">
                <a:latin typeface="Meiryo UI" panose="020B0604030504040204" pitchFamily="50" charset="-128"/>
                <a:ea typeface="Meiryo UI" panose="020B0604030504040204" pitchFamily="50" charset="-128"/>
              </a:rPr>
              <a:t>628,471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（</a:t>
            </a:r>
            <a:r>
              <a:rPr lang="en-US" altLang="ja-JP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12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月</a:t>
            </a:r>
            <a:r>
              <a:rPr lang="en-US" altLang="ja-JP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28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日配信）</a:t>
            </a:r>
            <a:endParaRPr lang="ja-JP" altLang="en-GB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aphicFrame>
        <p:nvGraphicFramePr>
          <p:cNvPr id="33" name="グラフ 32">
            <a:extLst>
              <a:ext uri="{FF2B5EF4-FFF2-40B4-BE49-F238E27FC236}">
                <a16:creationId xmlns:a16="http://schemas.microsoft.com/office/drawing/2014/main" id="{E86135E3-D72E-426E-AED4-3A8740E5D2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0343859"/>
              </p:ext>
            </p:extLst>
          </p:nvPr>
        </p:nvGraphicFramePr>
        <p:xfrm>
          <a:off x="2789810" y="5494809"/>
          <a:ext cx="4018735" cy="29710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555096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C59CA8B2-39E1-4647-87B2-438C93BBB8B0}"/>
              </a:ext>
            </a:extLst>
          </p:cNvPr>
          <p:cNvSpPr/>
          <p:nvPr/>
        </p:nvSpPr>
        <p:spPr>
          <a:xfrm>
            <a:off x="0" y="0"/>
            <a:ext cx="6858000" cy="546266"/>
          </a:xfrm>
          <a:prstGeom prst="rect">
            <a:avLst/>
          </a:prstGeom>
          <a:solidFill>
            <a:srgbClr val="002C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75" tIns="8138" rIns="16275" bIns="813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ja-JP" altLang="en-US" sz="321" dirty="0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C67CE4CE-0DA2-4C20-8012-E60705A887E8}"/>
              </a:ext>
            </a:extLst>
          </p:cNvPr>
          <p:cNvSpPr txBox="1"/>
          <p:nvPr/>
        </p:nvSpPr>
        <p:spPr>
          <a:xfrm>
            <a:off x="111455" y="63921"/>
            <a:ext cx="67227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400" b="1" dirty="0">
                <a:solidFill>
                  <a:schemeClr val="bg1">
                    <a:lumMod val="9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会員プロフィール</a:t>
            </a:r>
          </a:p>
        </p:txBody>
      </p:sp>
      <p:graphicFrame>
        <p:nvGraphicFramePr>
          <p:cNvPr id="10" name="表 9">
            <a:extLst>
              <a:ext uri="{FF2B5EF4-FFF2-40B4-BE49-F238E27FC236}">
                <a16:creationId xmlns:a16="http://schemas.microsoft.com/office/drawing/2014/main" id="{2813C46E-57BB-40EE-91C0-4DEFAA2BEB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4457806"/>
              </p:ext>
            </p:extLst>
          </p:nvPr>
        </p:nvGraphicFramePr>
        <p:xfrm>
          <a:off x="3507039" y="809535"/>
          <a:ext cx="3204749" cy="79695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5275">
                  <a:extLst>
                    <a:ext uri="{9D8B030D-6E8A-4147-A177-3AD203B41FA5}">
                      <a16:colId xmlns:a16="http://schemas.microsoft.com/office/drawing/2014/main" val="2634740935"/>
                    </a:ext>
                  </a:extLst>
                </a:gridCol>
                <a:gridCol w="845266">
                  <a:extLst>
                    <a:ext uri="{9D8B030D-6E8A-4147-A177-3AD203B41FA5}">
                      <a16:colId xmlns:a16="http://schemas.microsoft.com/office/drawing/2014/main" val="174140253"/>
                    </a:ext>
                  </a:extLst>
                </a:gridCol>
                <a:gridCol w="794208">
                  <a:extLst>
                    <a:ext uri="{9D8B030D-6E8A-4147-A177-3AD203B41FA5}">
                      <a16:colId xmlns:a16="http://schemas.microsoft.com/office/drawing/2014/main" val="301696358"/>
                    </a:ext>
                  </a:extLst>
                </a:gridCol>
              </a:tblGrid>
              <a:tr h="304562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0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診療科目</a:t>
                      </a:r>
                    </a:p>
                  </a:txBody>
                  <a:tcPr marL="56777" marR="56777" marT="14567" marB="14567" anchor="ctr">
                    <a:solidFill>
                      <a:srgbClr val="002C9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2021</a:t>
                      </a:r>
                      <a:r>
                        <a:rPr lang="ja-JP" altLang="en-US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年</a:t>
                      </a:r>
                      <a:r>
                        <a:rPr lang="en-US" altLang="ja-JP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12</a:t>
                      </a:r>
                      <a:r>
                        <a:rPr lang="ja-JP" altLang="en-US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月</a:t>
                      </a:r>
                    </a:p>
                  </a:txBody>
                  <a:tcPr marL="9525" marR="9525" marT="9525" marB="0" anchor="ctr">
                    <a:solidFill>
                      <a:srgbClr val="002C9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2021</a:t>
                      </a:r>
                      <a:r>
                        <a:rPr lang="ja-JP" altLang="en-US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年</a:t>
                      </a:r>
                      <a:r>
                        <a:rPr lang="en-US" altLang="ja-JP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11</a:t>
                      </a:r>
                      <a:r>
                        <a:rPr lang="ja-JP" altLang="en-US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月</a:t>
                      </a:r>
                    </a:p>
                  </a:txBody>
                  <a:tcPr marL="9525" marR="9525" marT="9525" marB="0" anchor="ctr">
                    <a:solidFill>
                      <a:srgbClr val="002C9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90479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62,096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61,946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789070075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呼吸器内科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7,471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7,437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23676689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消化器内科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14,177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14,133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77098437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内分泌代謝内科・糖尿病科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5,443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5,421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880625442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腎臓内科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4,240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4,222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61709724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血液内科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2,424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2,415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418718437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神経内科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4,675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4,661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095819062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腫瘍内科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648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641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20216648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心療内科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2,038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2,034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854466891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その他の内科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3,563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3,541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994781650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心臓血管外科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2,492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2,487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056296008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呼吸器外科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1,783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1,783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2817084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消化器外科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7,877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7,859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59381943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脳神経外科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5,171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5,156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7124542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小児外科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686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682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13341905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11,782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11,768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23569365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整形外科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11,237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11,191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343891721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形成外科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1,841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1,828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01681440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口腔外科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165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167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404606099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その他の外科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1,402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1,397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459545682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循環器科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13,697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13,679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821548871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アレルギー科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2,685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2,684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4058075647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リウマチ科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3,012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3,009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915230352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老年科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1,322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1,320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604913769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総合診療科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1,497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1,484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772737178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精神科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8,184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8,152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904272004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小児科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13,946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13,904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586293830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リハビリテーション科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4,159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4,154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312152231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産婦人科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6,711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6,692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24696981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乳腺科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499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499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305717187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眼科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4,414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4,401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41942370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耳鼻咽喉科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4,426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4,417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4290067364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皮膚科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5,819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5,793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12284059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泌尿器科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4,446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4,428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5715878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放射線科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4,161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4,150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4090775951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麻酔科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6,182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6,162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64315939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緩和ケア科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568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565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700940093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救急・</a:t>
                      </a:r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ICU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5,201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5,185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506340916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性病科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90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90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817334945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肛門科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717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717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685833300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基礎医学系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1,708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1,704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1331822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病理科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556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551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593774361"/>
                  </a:ext>
                </a:extLst>
              </a:tr>
              <a:tr h="178575">
                <a:tc>
                  <a:txBody>
                    <a:bodyPr/>
                    <a:lstStyle/>
                    <a:p>
                      <a:pPr algn="l" fontAlgn="ctr"/>
                      <a:r>
                        <a:rPr lang="ja-JP" alt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 その他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15,222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15,179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310531175"/>
                  </a:ext>
                </a:extLst>
              </a:tr>
            </a:tbl>
          </a:graphicData>
        </a:graphic>
      </p:graphicFrame>
      <p:sp>
        <p:nvSpPr>
          <p:cNvPr id="15" name="Rectangle 19">
            <a:extLst>
              <a:ext uri="{FF2B5EF4-FFF2-40B4-BE49-F238E27FC236}">
                <a16:creationId xmlns:a16="http://schemas.microsoft.com/office/drawing/2014/main" id="{71181ED6-7782-4981-9A92-A3C514764C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3637" y="565979"/>
            <a:ext cx="1731963" cy="279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GB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■</a:t>
            </a:r>
            <a:r>
              <a:rPr lang="en-GB" altLang="ja-JP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ja-JP" altLang="en-GB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診療科目</a:t>
            </a:r>
            <a:endParaRPr lang="ja-JP" altLang="en-GB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aphicFrame>
        <p:nvGraphicFramePr>
          <p:cNvPr id="16" name="グラフ 15">
            <a:extLst>
              <a:ext uri="{FF2B5EF4-FFF2-40B4-BE49-F238E27FC236}">
                <a16:creationId xmlns:a16="http://schemas.microsoft.com/office/drawing/2014/main" id="{63EC7497-FF18-4845-9DBB-ABD23726C5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4049622"/>
              </p:ext>
            </p:extLst>
          </p:nvPr>
        </p:nvGraphicFramePr>
        <p:xfrm>
          <a:off x="59449" y="969595"/>
          <a:ext cx="3459465" cy="17264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" name="表 8">
            <a:extLst>
              <a:ext uri="{FF2B5EF4-FFF2-40B4-BE49-F238E27FC236}">
                <a16:creationId xmlns:a16="http://schemas.microsoft.com/office/drawing/2014/main" id="{39286CF6-F913-4DBB-AC59-7DF1CD8EDB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0466445"/>
              </p:ext>
            </p:extLst>
          </p:nvPr>
        </p:nvGraphicFramePr>
        <p:xfrm>
          <a:off x="74293" y="2931955"/>
          <a:ext cx="3357676" cy="1360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3544">
                  <a:extLst>
                    <a:ext uri="{9D8B030D-6E8A-4147-A177-3AD203B41FA5}">
                      <a16:colId xmlns:a16="http://schemas.microsoft.com/office/drawing/2014/main" val="1382002172"/>
                    </a:ext>
                  </a:extLst>
                </a:gridCol>
                <a:gridCol w="588378">
                  <a:extLst>
                    <a:ext uri="{9D8B030D-6E8A-4147-A177-3AD203B41FA5}">
                      <a16:colId xmlns:a16="http://schemas.microsoft.com/office/drawing/2014/main" val="904701165"/>
                    </a:ext>
                  </a:extLst>
                </a:gridCol>
                <a:gridCol w="1009402">
                  <a:extLst>
                    <a:ext uri="{9D8B030D-6E8A-4147-A177-3AD203B41FA5}">
                      <a16:colId xmlns:a16="http://schemas.microsoft.com/office/drawing/2014/main" val="815325287"/>
                    </a:ext>
                  </a:extLst>
                </a:gridCol>
                <a:gridCol w="626352">
                  <a:extLst>
                    <a:ext uri="{9D8B030D-6E8A-4147-A177-3AD203B41FA5}">
                      <a16:colId xmlns:a16="http://schemas.microsoft.com/office/drawing/2014/main" val="4138261006"/>
                    </a:ext>
                  </a:extLst>
                </a:gridCol>
              </a:tblGrid>
              <a:tr h="278808">
                <a:tc gridSpan="4">
                  <a:txBody>
                    <a:bodyPr/>
                    <a:lstStyle/>
                    <a:p>
                      <a:pPr algn="l"/>
                      <a:r>
                        <a:rPr kumimoji="1" lang="en-US" altLang="ja-JP" sz="9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2021</a:t>
                      </a:r>
                      <a:r>
                        <a:rPr kumimoji="1" lang="ja-JP" altLang="en-US" sz="9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年</a:t>
                      </a:r>
                      <a:r>
                        <a:rPr kumimoji="1" lang="en-US" altLang="ja-JP" sz="9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12</a:t>
                      </a:r>
                      <a:r>
                        <a:rPr kumimoji="1" lang="ja-JP" altLang="en-US" sz="9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月</a:t>
                      </a:r>
                      <a:r>
                        <a:rPr kumimoji="1" lang="en-US" altLang="ja-JP" sz="9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31</a:t>
                      </a:r>
                      <a:r>
                        <a:rPr kumimoji="1" lang="ja-JP" altLang="en-US" sz="9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日</a:t>
                      </a:r>
                      <a:endParaRPr kumimoji="1" lang="ja-JP" altLang="en-US" sz="9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845284"/>
                  </a:ext>
                </a:extLst>
              </a:tr>
              <a:tr h="193823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医師</a:t>
                      </a:r>
                      <a:endParaRPr kumimoji="1" lang="en-US" altLang="ja-JP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196,847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歯科医師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9,161 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540879102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勤務医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160,117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171,439</a:t>
                      </a:r>
                    </a:p>
                  </a:txBody>
                  <a:tcPr marL="6350" marR="6350" marT="635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0548323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病院理事長・院長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7,588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看護師・准看護師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E6B9B8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59,774</a:t>
                      </a:r>
                    </a:p>
                  </a:txBody>
                  <a:tcPr marL="6350" marR="6350" marT="6350" marB="0" anchor="ctr">
                    <a:solidFill>
                      <a:srgbClr val="E6B9B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185854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診療所理事長・院長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29,142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保健師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3,562</a:t>
                      </a:r>
                    </a:p>
                  </a:txBody>
                  <a:tcPr marL="6350" marR="6350" marT="6350" marB="0" anchor="ctr">
                    <a:solidFill>
                      <a:srgbClr val="F2DC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1944664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kumimoji="1" lang="ja-JP" altLang="en-US" sz="9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助産師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E6B9B8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1,905</a:t>
                      </a:r>
                    </a:p>
                  </a:txBody>
                  <a:tcPr marL="6350" marR="6350" marT="6350" marB="0" anchor="ctr">
                    <a:solidFill>
                      <a:srgbClr val="E6B9B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6010367"/>
                  </a:ext>
                </a:extLst>
              </a:tr>
            </a:tbl>
          </a:graphicData>
        </a:graphic>
      </p:graphicFrame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B932AA05-D0CC-4DCB-8B3C-C5A4C5E16D9E}"/>
              </a:ext>
            </a:extLst>
          </p:cNvPr>
          <p:cNvSpPr txBox="1"/>
          <p:nvPr/>
        </p:nvSpPr>
        <p:spPr>
          <a:xfrm>
            <a:off x="-4535" y="7640122"/>
            <a:ext cx="34655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日経メディカル </a:t>
            </a: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Online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では、症例の解説記事などの閲覧を医師に限定するため、厳格な医師認証システムを導入しています。この認証システムは、氏名やメールアドレスなどの基本項目に加え、「卒業大学」や「卒業年次」など詳細な情報を入力し、医師であることを確認。さらに「登録完了のお知らせ」を勤務先に郵送することで、在籍確認をおこなっています。</a:t>
            </a:r>
          </a:p>
          <a:p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本人が詳細な情報を登録し、さらに在籍確認で認証された医師が日経メディカル</a:t>
            </a:r>
            <a:r>
              <a:rPr lang="en-US" altLang="ja-JP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Online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</a:rPr>
              <a:t>の読者です。情報収集の意識が高く、かつアクティブな「医師会員」が多く集まっているのです。</a:t>
            </a:r>
            <a:endParaRPr kumimoji="1" lang="ja-JP" altLang="en-US" sz="8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2" name="Rectangle 19">
            <a:extLst>
              <a:ext uri="{FF2B5EF4-FFF2-40B4-BE49-F238E27FC236}">
                <a16:creationId xmlns:a16="http://schemas.microsoft.com/office/drawing/2014/main" id="{EF607FDC-91BC-4F95-B398-3CF70D35C3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1875" y="7425510"/>
            <a:ext cx="3593823" cy="279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 anchor="ctr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GB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■</a:t>
            </a:r>
            <a:r>
              <a:rPr lang="en-GB" altLang="ja-JP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日経メディカル </a:t>
            </a:r>
            <a:r>
              <a:rPr lang="en-US" altLang="ja-JP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Online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の医師認証システム</a:t>
            </a:r>
            <a:endParaRPr lang="ja-JP" altLang="en-GB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aphicFrame>
        <p:nvGraphicFramePr>
          <p:cNvPr id="11" name="表 10">
            <a:extLst>
              <a:ext uri="{FF2B5EF4-FFF2-40B4-BE49-F238E27FC236}">
                <a16:creationId xmlns:a16="http://schemas.microsoft.com/office/drawing/2014/main" id="{3956CB92-20D7-4AFB-972A-049B558CE5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228500"/>
              </p:ext>
            </p:extLst>
          </p:nvPr>
        </p:nvGraphicFramePr>
        <p:xfrm>
          <a:off x="39189" y="4368685"/>
          <a:ext cx="3370904" cy="175477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21998">
                  <a:extLst>
                    <a:ext uri="{9D8B030D-6E8A-4147-A177-3AD203B41FA5}">
                      <a16:colId xmlns:a16="http://schemas.microsoft.com/office/drawing/2014/main" val="1382002172"/>
                    </a:ext>
                  </a:extLst>
                </a:gridCol>
                <a:gridCol w="931139">
                  <a:extLst>
                    <a:ext uri="{9D8B030D-6E8A-4147-A177-3AD203B41FA5}">
                      <a16:colId xmlns:a16="http://schemas.microsoft.com/office/drawing/2014/main" val="904701165"/>
                    </a:ext>
                  </a:extLst>
                </a:gridCol>
                <a:gridCol w="1017767">
                  <a:extLst>
                    <a:ext uri="{9D8B030D-6E8A-4147-A177-3AD203B41FA5}">
                      <a16:colId xmlns:a16="http://schemas.microsoft.com/office/drawing/2014/main" val="815325287"/>
                    </a:ext>
                  </a:extLst>
                </a:gridCol>
              </a:tblGrid>
              <a:tr h="215672">
                <a:tc gridSpan="3">
                  <a:txBody>
                    <a:bodyPr/>
                    <a:lstStyle/>
                    <a:p>
                      <a:pPr algn="l"/>
                      <a:r>
                        <a:rPr kumimoji="1" lang="ja-JP" altLang="en-US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 属性内訳   　       　 　  </a:t>
                      </a:r>
                      <a:r>
                        <a:rPr kumimoji="1" lang="en-US" altLang="ja-JP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2021</a:t>
                      </a:r>
                      <a:r>
                        <a:rPr kumimoji="1" lang="ja-JP" altLang="en-US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年</a:t>
                      </a:r>
                      <a:r>
                        <a:rPr kumimoji="1" lang="en-US" altLang="ja-JP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12</a:t>
                      </a:r>
                      <a:r>
                        <a:rPr kumimoji="1" lang="ja-JP" altLang="en-US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月　　　</a:t>
                      </a:r>
                      <a:r>
                        <a:rPr kumimoji="1" lang="en-US" altLang="ja-JP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2021</a:t>
                      </a:r>
                      <a:r>
                        <a:rPr kumimoji="1" lang="ja-JP" altLang="en-US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年</a:t>
                      </a:r>
                      <a:r>
                        <a:rPr kumimoji="1" lang="en-US" altLang="ja-JP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11</a:t>
                      </a:r>
                      <a:r>
                        <a:rPr kumimoji="1" lang="ja-JP" altLang="en-US" sz="900" b="1" dirty="0">
                          <a:solidFill>
                            <a:schemeClr val="bg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月</a:t>
                      </a:r>
                    </a:p>
                  </a:txBody>
                  <a:tcPr>
                    <a:solidFill>
                      <a:srgbClr val="196D6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845284"/>
                  </a:ext>
                </a:extLst>
              </a:tr>
              <a:tr h="215535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</a:t>
                      </a:r>
                      <a:endParaRPr kumimoji="1" lang="en-US" altLang="ja-JP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8,553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8,564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540879102"/>
                  </a:ext>
                </a:extLst>
              </a:tr>
              <a:tr h="215535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薬剤師（薬局開設）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9,157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9,131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240548323"/>
                  </a:ext>
                </a:extLst>
              </a:tr>
              <a:tr h="215535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薬剤師（薬局勤務）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90,618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90,393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360185854"/>
                  </a:ext>
                </a:extLst>
              </a:tr>
              <a:tr h="215535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薬剤師（病医院勤務）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29,932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29,441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011944664"/>
                  </a:ext>
                </a:extLst>
              </a:tr>
              <a:tr h="215535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薬剤師（製薬企業勤務）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8,768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8,744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4038454798"/>
                  </a:ext>
                </a:extLst>
              </a:tr>
              <a:tr h="215535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薬剤師（医薬品卸勤務）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2,126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2,123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026066495"/>
                  </a:ext>
                </a:extLst>
              </a:tr>
              <a:tr h="232967">
                <a:tc>
                  <a:txBody>
                    <a:bodyPr/>
                    <a:lstStyle/>
                    <a:p>
                      <a:r>
                        <a:rPr kumimoji="1" lang="ja-JP" altLang="en-US" sz="800" b="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薬剤師（その他）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22,285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22,205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196010367"/>
                  </a:ext>
                </a:extLst>
              </a:tr>
            </a:tbl>
          </a:graphicData>
        </a:graphic>
      </p:graphicFrame>
      <p:pic>
        <p:nvPicPr>
          <p:cNvPr id="13" name="Picture 2" descr="https://www.nikkeibp.co.jp/images/houjin/ad/2017/logo/NMO.png">
            <a:extLst>
              <a:ext uri="{FF2B5EF4-FFF2-40B4-BE49-F238E27FC236}">
                <a16:creationId xmlns:a16="http://schemas.microsoft.com/office/drawing/2014/main" id="{4E0F3E3A-7460-487A-8981-1A21496DE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979" y="8762672"/>
            <a:ext cx="802305" cy="34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図 13">
            <a:extLst>
              <a:ext uri="{FF2B5EF4-FFF2-40B4-BE49-F238E27FC236}">
                <a16:creationId xmlns:a16="http://schemas.microsoft.com/office/drawing/2014/main" id="{3C949898-1A29-4BE7-A0A8-9783C14152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28" y="8776009"/>
            <a:ext cx="904875" cy="318315"/>
          </a:xfrm>
          <a:prstGeom prst="rect">
            <a:avLst/>
          </a:prstGeom>
        </p:spPr>
      </p:pic>
      <p:sp>
        <p:nvSpPr>
          <p:cNvPr id="17" name="Rectangle 490">
            <a:extLst>
              <a:ext uri="{FF2B5EF4-FFF2-40B4-BE49-F238E27FC236}">
                <a16:creationId xmlns:a16="http://schemas.microsoft.com/office/drawing/2014/main" id="{2FEE9CBE-C859-4031-BA3A-DE0EBA655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2348" y="8823654"/>
            <a:ext cx="3737844" cy="379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ja-JP" altLang="ja-JP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【お問い合わせ】</a:t>
            </a:r>
            <a:r>
              <a:rPr lang="ja-JP" altLang="en-US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日経</a:t>
            </a:r>
            <a:r>
              <a:rPr lang="en-US" altLang="ja-JP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BP </a:t>
            </a:r>
            <a:r>
              <a:rPr lang="ja-JP" altLang="en-US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医療メディア広告部：</a:t>
            </a:r>
            <a:r>
              <a:rPr lang="en-US" altLang="ja-JP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nm-ad@nikkeibp.co.jp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ja-JP" altLang="ja-JP" sz="1400" baseline="30000" dirty="0">
                <a:latin typeface="Meiryo UI" panose="020B0604030504040204" pitchFamily="50" charset="-128"/>
                <a:ea typeface="Meiryo UI" panose="020B0604030504040204" pitchFamily="50" charset="-128"/>
              </a:rPr>
              <a:t>TEL.03-6811-8036</a:t>
            </a:r>
            <a:r>
              <a:rPr lang="ja-JP" altLang="ja-JP" sz="1400" baseline="300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FAX.</a:t>
            </a:r>
            <a:r>
              <a:rPr lang="ja-JP" altLang="en-US" sz="1400" baseline="300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400" baseline="300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050-3153-7277</a:t>
            </a:r>
            <a:endParaRPr lang="en-GB" altLang="ja-JP" sz="1400" baseline="30000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18" name="図 17">
            <a:extLst>
              <a:ext uri="{FF2B5EF4-FFF2-40B4-BE49-F238E27FC236}">
                <a16:creationId xmlns:a16="http://schemas.microsoft.com/office/drawing/2014/main" id="{7128C2A5-2F2F-4185-A375-FE6C9094F1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947" y="8823942"/>
            <a:ext cx="910487" cy="254936"/>
          </a:xfrm>
          <a:prstGeom prst="rect">
            <a:avLst/>
          </a:prstGeom>
        </p:spPr>
      </p:pic>
      <p:sp>
        <p:nvSpPr>
          <p:cNvPr id="19" name="Rectangle 19">
            <a:extLst>
              <a:ext uri="{FF2B5EF4-FFF2-40B4-BE49-F238E27FC236}">
                <a16:creationId xmlns:a16="http://schemas.microsoft.com/office/drawing/2014/main" id="{8FD63C78-3DC2-473B-BB88-F559FB7925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68" y="2649526"/>
            <a:ext cx="1731963" cy="279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GB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■</a:t>
            </a:r>
            <a:r>
              <a:rPr lang="en-GB" altLang="ja-JP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主要会員属性</a:t>
            </a:r>
            <a:endParaRPr lang="ja-JP" altLang="en-GB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aphicFrame>
        <p:nvGraphicFramePr>
          <p:cNvPr id="20" name="表 19">
            <a:extLst>
              <a:ext uri="{FF2B5EF4-FFF2-40B4-BE49-F238E27FC236}">
                <a16:creationId xmlns:a16="http://schemas.microsoft.com/office/drawing/2014/main" id="{2C7DCDB7-C513-4069-8F4C-45AB96B500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667236"/>
              </p:ext>
            </p:extLst>
          </p:nvPr>
        </p:nvGraphicFramePr>
        <p:xfrm>
          <a:off x="59449" y="6267504"/>
          <a:ext cx="3357676" cy="113224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58712">
                  <a:extLst>
                    <a:ext uri="{9D8B030D-6E8A-4147-A177-3AD203B41FA5}">
                      <a16:colId xmlns:a16="http://schemas.microsoft.com/office/drawing/2014/main" val="1382002172"/>
                    </a:ext>
                  </a:extLst>
                </a:gridCol>
                <a:gridCol w="463210">
                  <a:extLst>
                    <a:ext uri="{9D8B030D-6E8A-4147-A177-3AD203B41FA5}">
                      <a16:colId xmlns:a16="http://schemas.microsoft.com/office/drawing/2014/main" val="904701165"/>
                    </a:ext>
                  </a:extLst>
                </a:gridCol>
                <a:gridCol w="1199336">
                  <a:extLst>
                    <a:ext uri="{9D8B030D-6E8A-4147-A177-3AD203B41FA5}">
                      <a16:colId xmlns:a16="http://schemas.microsoft.com/office/drawing/2014/main" val="815325287"/>
                    </a:ext>
                  </a:extLst>
                </a:gridCol>
                <a:gridCol w="436418">
                  <a:extLst>
                    <a:ext uri="{9D8B030D-6E8A-4147-A177-3AD203B41FA5}">
                      <a16:colId xmlns:a16="http://schemas.microsoft.com/office/drawing/2014/main" val="4138261006"/>
                    </a:ext>
                  </a:extLst>
                </a:gridCol>
              </a:tblGrid>
              <a:tr h="278808">
                <a:tc gridSpan="4">
                  <a:txBody>
                    <a:bodyPr/>
                    <a:lstStyle/>
                    <a:p>
                      <a:pPr algn="l"/>
                      <a:r>
                        <a:rPr kumimoji="1" lang="ja-JP" altLang="en-US" sz="900" b="1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勤務医の病床数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 sz="7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>
                    <a:solidFill>
                      <a:srgbClr val="002C9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845284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診療所（無床）</a:t>
                      </a:r>
                      <a:endParaRPr kumimoji="1" lang="en-US" altLang="ja-JP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17,390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病院（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200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～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299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床）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14,412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540879102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診療所（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～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19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床）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2,977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病院（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300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～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499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床）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32,339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240548323"/>
                  </a:ext>
                </a:extLst>
              </a:tr>
              <a:tr h="149915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病院（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20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～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99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床）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6,960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病院（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500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床以上）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64,281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360185854"/>
                  </a:ext>
                </a:extLst>
              </a:tr>
              <a:tr h="194102"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病院（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100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～</a:t>
                      </a:r>
                      <a:r>
                        <a:rPr kumimoji="1" lang="en-US" altLang="ja-JP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199</a:t>
                      </a:r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床）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13,755</a:t>
                      </a: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r>
                        <a:rPr kumimoji="1" lang="ja-JP" altLang="en-US" sz="800" dirty="0">
                          <a:solidFill>
                            <a:schemeClr val="tx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その他</a:t>
                      </a:r>
                      <a:endParaRPr kumimoji="1" lang="ja-JP" altLang="en-US" sz="800" b="0" dirty="0">
                        <a:solidFill>
                          <a:schemeClr val="tx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ja-JP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Meiryo UI" panose="020B0604030504040204" pitchFamily="50" charset="-128"/>
                          <a:ea typeface="Meiryo UI" panose="020B0604030504040204" pitchFamily="50" charset="-128"/>
                        </a:rPr>
                        <a:t>6,296</a:t>
                      </a: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011944664"/>
                  </a:ext>
                </a:extLst>
              </a:tr>
            </a:tbl>
          </a:graphicData>
        </a:graphic>
      </p:graphicFrame>
      <p:sp>
        <p:nvSpPr>
          <p:cNvPr id="21" name="Rectangle 19">
            <a:extLst>
              <a:ext uri="{FF2B5EF4-FFF2-40B4-BE49-F238E27FC236}">
                <a16:creationId xmlns:a16="http://schemas.microsoft.com/office/drawing/2014/main" id="{690558B8-9BD0-4669-B489-057A4705C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" y="582522"/>
            <a:ext cx="1731963" cy="279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>
              <a:lnSpc>
                <a:spcPct val="93000"/>
              </a:lnSpc>
              <a:spcBef>
                <a:spcPts val="8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>
              <a:lnSpc>
                <a:spcPct val="93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>
              <a:lnSpc>
                <a:spcPct val="93000"/>
              </a:lnSpc>
              <a:spcBef>
                <a:spcPts val="6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FFB518"/>
              </a:buClr>
              <a:buFont typeface="Arial" panose="020B0604020202020204" pitchFamily="34" charset="0"/>
              <a:buNone/>
            </a:pPr>
            <a:r>
              <a:rPr lang="ja-JP" altLang="en-GB" sz="1200" dirty="0">
                <a:solidFill>
                  <a:srgbClr val="4B447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■</a:t>
            </a:r>
            <a:r>
              <a:rPr lang="ja-JP" altLang="en-US" sz="12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会員登録数の推移</a:t>
            </a:r>
            <a:endParaRPr lang="ja-JP" altLang="en-GB" sz="1200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" name="フローチャート: 処理 21">
            <a:extLst>
              <a:ext uri="{FF2B5EF4-FFF2-40B4-BE49-F238E27FC236}">
                <a16:creationId xmlns:a16="http://schemas.microsoft.com/office/drawing/2014/main" id="{EB0F44AD-6250-4090-BBBA-67036DEBAB2C}"/>
              </a:ext>
            </a:extLst>
          </p:cNvPr>
          <p:cNvSpPr/>
          <p:nvPr/>
        </p:nvSpPr>
        <p:spPr>
          <a:xfrm>
            <a:off x="59449" y="1008163"/>
            <a:ext cx="3316875" cy="378060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60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会員　　　　　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kumimoji="1"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567,808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kumimoji="1"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626,669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kumimoji="1"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678,681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734,089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kumimoji="1"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809</a:t>
            </a:r>
            <a:r>
              <a:rPr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,144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lang="en-US" altLang="ja-JP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864,490</a:t>
            </a:r>
            <a:r>
              <a:rPr kumimoji="1" lang="ja-JP" altLang="en-US" sz="550" b="1" dirty="0">
                <a:solidFill>
                  <a:schemeClr val="accent1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　　</a:t>
            </a:r>
            <a:endParaRPr kumimoji="1" lang="en-US" altLang="ja-JP" sz="600" b="1" dirty="0">
              <a:solidFill>
                <a:schemeClr val="accent1">
                  <a:lumMod val="7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r>
              <a:rPr kumimoji="1" lang="ja-JP" altLang="en-US" sz="60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医師会員　　</a:t>
            </a:r>
            <a:r>
              <a:rPr kumimoji="1"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　</a:t>
            </a:r>
            <a:r>
              <a:rPr kumimoji="1"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143,323</a:t>
            </a:r>
            <a:r>
              <a:rPr kumimoji="1"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kumimoji="1"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154,821</a:t>
            </a:r>
            <a:r>
              <a:rPr kumimoji="1"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  </a:t>
            </a:r>
            <a:r>
              <a:rPr kumimoji="1"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158,868</a:t>
            </a:r>
            <a:r>
              <a:rPr kumimoji="1"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  </a:t>
            </a:r>
            <a:r>
              <a:rPr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169,557</a:t>
            </a:r>
            <a:r>
              <a:rPr kumimoji="1"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kumimoji="1"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183</a:t>
            </a:r>
            <a:r>
              <a:rPr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,234</a:t>
            </a:r>
            <a:r>
              <a:rPr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　</a:t>
            </a:r>
            <a:r>
              <a:rPr lang="en-US" altLang="ja-JP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196,847</a:t>
            </a:r>
            <a:r>
              <a:rPr lang="ja-JP" altLang="en-US" sz="550" b="1" dirty="0">
                <a:solidFill>
                  <a:schemeClr val="accent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人</a:t>
            </a:r>
            <a:endParaRPr kumimoji="1" lang="ja-JP" altLang="en-US" sz="550" b="1" dirty="0">
              <a:solidFill>
                <a:schemeClr val="accent2">
                  <a:lumMod val="7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endParaRPr kumimoji="1" lang="en-US" altLang="ja-JP" sz="500" b="1" dirty="0">
              <a:solidFill>
                <a:schemeClr val="accent2">
                  <a:lumMod val="7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2790987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127">
          <a:solidFill>
            <a:schemeClr val="tx1"/>
          </a:solidFill>
        </a:ln>
      </a:spPr>
      <a:bodyPr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ドキュメント" ma:contentTypeID="0x010100A51BCF592701B74FB95E0F63F34B3E8C" ma:contentTypeVersion="15" ma:contentTypeDescription="新しいドキュメントを作成します。" ma:contentTypeScope="" ma:versionID="1537327dd43ec700e82986cf20994291">
  <xsd:schema xmlns:xsd="http://www.w3.org/2001/XMLSchema" xmlns:xs="http://www.w3.org/2001/XMLSchema" xmlns:p="http://schemas.microsoft.com/office/2006/metadata/properties" xmlns:ns2="dc369000-971c-4de2-98e9-ecd6e5b4885d" xmlns:ns3="eb54e04a-f2ad-4feb-b211-739ca8db5bc3" targetNamespace="http://schemas.microsoft.com/office/2006/metadata/properties" ma:root="true" ma:fieldsID="3378d7361a177eebeac5bac3913eb673" ns2:_="" ns3:_="">
    <xsd:import namespace="dc369000-971c-4de2-98e9-ecd6e5b4885d"/>
    <xsd:import namespace="eb54e04a-f2ad-4feb-b211-739ca8db5bc3"/>
    <xsd:element name="properties">
      <xsd:complexType>
        <xsd:sequence>
          <xsd:element name="documentManagement">
            <xsd:complexType>
              <xsd:all>
                <xsd:element ref="ns2:_x5099__x8003_" minOccurs="0"/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369000-971c-4de2-98e9-ecd6e5b4885d" elementFormDefault="qualified">
    <xsd:import namespace="http://schemas.microsoft.com/office/2006/documentManagement/types"/>
    <xsd:import namespace="http://schemas.microsoft.com/office/infopath/2007/PartnerControls"/>
    <xsd:element name="_x5099__x8003_" ma:index="8" nillable="true" ma:displayName="備考" ma:internalName="_x5099__x8003_">
      <xsd:simpleType>
        <xsd:restriction base="dms:Text">
          <xsd:maxLength value="255"/>
        </xsd:restriction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54e04a-f2ad-4feb-b211-739ca8db5bc3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共有相手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共有相手の詳細情報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コンテンツ タイプ"/>
        <xsd:element ref="dc:title" minOccurs="0" maxOccurs="1" ma:index="4" ma:displayName="タイトル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x5099__x8003_ xmlns="dc369000-971c-4de2-98e9-ecd6e5b4885d" xsi:nil="true"/>
  </documentManagement>
</p:properties>
</file>

<file path=customXml/itemProps1.xml><?xml version="1.0" encoding="utf-8"?>
<ds:datastoreItem xmlns:ds="http://schemas.openxmlformats.org/officeDocument/2006/customXml" ds:itemID="{34614840-A821-40C0-9B45-49D6DBB1396B}"/>
</file>

<file path=customXml/itemProps2.xml><?xml version="1.0" encoding="utf-8"?>
<ds:datastoreItem xmlns:ds="http://schemas.openxmlformats.org/officeDocument/2006/customXml" ds:itemID="{D975EDD9-11B9-426E-B594-596F04E2CB61}"/>
</file>

<file path=customXml/itemProps3.xml><?xml version="1.0" encoding="utf-8"?>
<ds:datastoreItem xmlns:ds="http://schemas.openxmlformats.org/officeDocument/2006/customXml" ds:itemID="{A6DBAD22-4756-4737-8E8A-D56CA54EAD24}"/>
</file>

<file path=docProps/app.xml><?xml version="1.0" encoding="utf-8"?>
<Properties xmlns="http://schemas.openxmlformats.org/officeDocument/2006/extended-properties" xmlns:vt="http://schemas.openxmlformats.org/officeDocument/2006/docPropsVTypes">
  <TotalTime>2927</TotalTime>
  <Words>723</Words>
  <Application>Microsoft Office PowerPoint</Application>
  <PresentationFormat>画面に合わせる (4:3)</PresentationFormat>
  <Paragraphs>232</Paragraphs>
  <Slides>2</Slides>
  <Notes>2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2</vt:i4>
      </vt:variant>
      <vt:variant>
        <vt:lpstr>スライド タイトル</vt:lpstr>
      </vt:variant>
      <vt:variant>
        <vt:i4>2</vt:i4>
      </vt:variant>
    </vt:vector>
  </HeadingPairs>
  <TitlesOfParts>
    <vt:vector size="10" baseType="lpstr">
      <vt:lpstr>Meiryo UI</vt:lpstr>
      <vt:lpstr>メイリオ</vt:lpstr>
      <vt:lpstr>游ゴシック</vt:lpstr>
      <vt:lpstr>Arial</vt:lpstr>
      <vt:lpstr>Calibri</vt:lpstr>
      <vt:lpstr>Calibri Light</vt:lpstr>
      <vt:lpstr>1_Office テーマ</vt:lpstr>
      <vt:lpstr>Office テーマ</vt:lpstr>
      <vt:lpstr>PowerPoint プレゼンテーション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プレゼンテーション</dc:title>
  <dc:creator>佐藤 泰一</dc:creator>
  <cp:lastModifiedBy>嶋 俊作</cp:lastModifiedBy>
  <cp:revision>238</cp:revision>
  <cp:lastPrinted>2022-01-06T16:03:19Z</cp:lastPrinted>
  <dcterms:created xsi:type="dcterms:W3CDTF">2019-12-06T01:09:11Z</dcterms:created>
  <dcterms:modified xsi:type="dcterms:W3CDTF">2022-01-06T16:17:23Z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0x010100A51BCF592701B74FB95E0F63F34B3E8C</vt:lpwstr>
  </property>
</Properties>
</file>