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4"/>
  </p:notesMasterIdLst>
  <p:sldIdLst>
    <p:sldId id="389" r:id="rId2"/>
    <p:sldId id="390" r:id="rId3"/>
  </p:sldIdLst>
  <p:sldSz cx="12192000" cy="6858000"/>
  <p:notesSz cx="6807200" cy="9939338"/>
  <p:defaultTextStyle>
    <a:defPPr>
      <a:defRPr lang="ja-JP"/>
    </a:defPPr>
    <a:lvl1pPr marL="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88472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76945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65417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5389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442362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930835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419307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90778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92"/>
    <a:srgbClr val="FFF3D1"/>
    <a:srgbClr val="D5E3CF"/>
    <a:srgbClr val="196D6B"/>
    <a:srgbClr val="E6E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909" autoAdjust="0"/>
  </p:normalViewPr>
  <p:slideViewPr>
    <p:cSldViewPr snapToGrid="0">
      <p:cViewPr varScale="1">
        <p:scale>
          <a:sx n="70" d="100"/>
          <a:sy n="70" d="100"/>
        </p:scale>
        <p:origin x="8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undo redo custSel addSld delSld modSld delMainMaster modNotesMaster">
      <pc:chgData name="恵美藤田" userId="3330581840_tp_dropbox_plus" providerId="OAuth2" clId="{1572D322-643F-444A-BEB8-1CB1BF3896C3}" dt="2026-10-05T05:32:37.996" v="691"/>
      <pc:docMkLst>
        <pc:docMk/>
      </pc:docMkLst>
      <pc:sldChg chg="modSp del mod">
        <pc:chgData name="恵美藤田" userId="3330581840_tp_dropbox_plus" providerId="OAuth2" clId="{1572D322-643F-444A-BEB8-1CB1BF3896C3}" dt="2026-10-05T05:32:29.798" v="685" actId="47"/>
        <pc:sldMkLst>
          <pc:docMk/>
          <pc:sldMk cId="824940103" sldId="346"/>
        </pc:sldMkLst>
        <pc:graphicFrameChg chg="mod modGraphic">
          <ac:chgData name="恵美藤田" userId="3330581840_tp_dropbox_plus" providerId="OAuth2" clId="{1572D322-643F-444A-BEB8-1CB1BF3896C3}" dt="2026-10-05T01:36:25.120" v="406" actId="207"/>
          <ac:graphicFrameMkLst>
            <pc:docMk/>
            <pc:sldMk cId="824940103" sldId="346"/>
            <ac:graphicFrameMk id="4" creationId="{93634C27-DCE1-717E-A041-EB0727ED92F1}"/>
          </ac:graphicFrameMkLst>
        </pc:graphicFrameChg>
        <pc:graphicFrameChg chg="mod modGraphic">
          <ac:chgData name="恵美藤田" userId="3330581840_tp_dropbox_plus" providerId="OAuth2" clId="{1572D322-643F-444A-BEB8-1CB1BF3896C3}" dt="2026-10-05T01:36:20.714" v="405" actId="207"/>
          <ac:graphicFrameMkLst>
            <pc:docMk/>
            <pc:sldMk cId="824940103" sldId="346"/>
            <ac:graphicFrameMk id="10" creationId="{093A25E4-0F9D-0C84-CFEF-B2A05C9334C3}"/>
          </ac:graphicFrameMkLst>
        </pc:graphicFrameChg>
        <pc:graphicFrameChg chg="mod modGraphic">
          <ac:chgData name="恵美藤田" userId="3330581840_tp_dropbox_plus" providerId="OAuth2" clId="{1572D322-643F-444A-BEB8-1CB1BF3896C3}" dt="2026-10-05T01:35:09.812" v="404" actId="207"/>
          <ac:graphicFrameMkLst>
            <pc:docMk/>
            <pc:sldMk cId="824940103" sldId="346"/>
            <ac:graphicFrameMk id="11" creationId="{946DD04B-52F7-C6AF-2881-75CAF7C55EAD}"/>
          </ac:graphicFrameMkLst>
        </pc:graphicFrameChg>
        <pc:graphicFrameChg chg="mod modGraphic">
          <ac:chgData name="恵美藤田" userId="3330581840_tp_dropbox_plus" providerId="OAuth2" clId="{1572D322-643F-444A-BEB8-1CB1BF3896C3}" dt="2026-10-05T01:33:06.733" v="403" actId="207"/>
          <ac:graphicFrameMkLst>
            <pc:docMk/>
            <pc:sldMk cId="824940103" sldId="346"/>
            <ac:graphicFrameMk id="27" creationId="{368B5C58-5BCC-13DC-DBA8-F493091D9EA6}"/>
          </ac:graphicFrameMkLst>
        </pc:graphicFrameChg>
      </pc:sldChg>
      <pc:sldChg chg="modSp del mod">
        <pc:chgData name="恵美藤田" userId="3330581840_tp_dropbox_plus" providerId="OAuth2" clId="{1572D322-643F-444A-BEB8-1CB1BF3896C3}" dt="2026-10-05T01:27:58.737" v="399" actId="47"/>
        <pc:sldMkLst>
          <pc:docMk/>
          <pc:sldMk cId="744657607" sldId="347"/>
        </pc:sldMkLst>
      </pc:sldChg>
      <pc:sldChg chg="modSp add mod">
        <pc:chgData name="恵美藤田" userId="3330581840_tp_dropbox_plus" providerId="OAuth2" clId="{1572D322-643F-444A-BEB8-1CB1BF3896C3}" dt="2026-10-05T04:47:20.523" v="683" actId="13926"/>
        <pc:sldMkLst>
          <pc:docMk/>
          <pc:sldMk cId="1075158765" sldId="389"/>
        </pc:sldMkLst>
        <pc:spChg chg="mod">
          <ac:chgData name="恵美藤田" userId="3330581840_tp_dropbox_plus" providerId="OAuth2" clId="{1572D322-643F-444A-BEB8-1CB1BF3896C3}" dt="2026-10-05T04:44:00.517" v="663" actId="13926"/>
          <ac:spMkLst>
            <pc:docMk/>
            <pc:sldMk cId="1075158765" sldId="389"/>
            <ac:spMk id="38" creationId="{9D87DEE3-32AD-DA1D-4F62-1C0401BAECBE}"/>
          </ac:spMkLst>
        </pc:spChg>
        <pc:spChg chg="mod">
          <ac:chgData name="恵美藤田" userId="3330581840_tp_dropbox_plus" providerId="OAuth2" clId="{1572D322-643F-444A-BEB8-1CB1BF3896C3}" dt="2026-10-05T04:47:20.523" v="683" actId="13926"/>
          <ac:spMkLst>
            <pc:docMk/>
            <pc:sldMk cId="1075158765" sldId="389"/>
            <ac:spMk id="46" creationId="{4E23E133-2F70-0647-0CEE-9838BB313FAC}"/>
          </ac:spMkLst>
        </pc:spChg>
      </pc:sldChg>
      <pc:sldChg chg="addSp delSp modSp add mod">
        <pc:chgData name="恵美藤田" userId="3330581840_tp_dropbox_plus" providerId="OAuth2" clId="{1572D322-643F-444A-BEB8-1CB1BF3896C3}" dt="2026-10-05T05:32:37.996" v="691"/>
        <pc:sldMkLst>
          <pc:docMk/>
          <pc:sldMk cId="1873100235" sldId="390"/>
        </pc:sldMkLst>
        <pc:spChg chg="mod">
          <ac:chgData name="恵美藤田" userId="3330581840_tp_dropbox_plus" providerId="OAuth2" clId="{1572D322-643F-444A-BEB8-1CB1BF3896C3}" dt="2026-10-05T04:31:39.084" v="501"/>
          <ac:spMkLst>
            <pc:docMk/>
            <pc:sldMk cId="1873100235" sldId="390"/>
            <ac:spMk id="2" creationId="{95FCA208-69BC-5315-C30D-362D52089276}"/>
          </ac:spMkLst>
        </pc:spChg>
        <pc:spChg chg="add del mod">
          <ac:chgData name="恵美藤田" userId="3330581840_tp_dropbox_plus" providerId="OAuth2" clId="{1572D322-643F-444A-BEB8-1CB1BF3896C3}" dt="2026-10-05T05:32:36.799" v="688"/>
          <ac:spMkLst>
            <pc:docMk/>
            <pc:sldMk cId="1873100235" sldId="390"/>
            <ac:spMk id="3" creationId="{1878BA30-EE61-A823-BA06-C84A56534924}"/>
          </ac:spMkLst>
        </pc:spChg>
        <pc:spChg chg="add del mod">
          <ac:chgData name="恵美藤田" userId="3330581840_tp_dropbox_plus" providerId="OAuth2" clId="{1572D322-643F-444A-BEB8-1CB1BF3896C3}" dt="2026-10-05T05:32:37.996" v="691"/>
          <ac:spMkLst>
            <pc:docMk/>
            <pc:sldMk cId="1873100235" sldId="390"/>
            <ac:spMk id="4" creationId="{9DC31B70-4137-0E1A-4493-D7C296A8D5AA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40" creationId="{95A15BF0-69A5-603F-5D8A-13AA5F15CDF0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56" creationId="{023E934E-5BE0-7729-E340-BA78E591F1F8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58" creationId="{490A1B18-7D4A-B146-A026-99F11D4EB833}"/>
          </ac:spMkLst>
        </pc:spChg>
        <pc:spChg chg="mod">
          <ac:chgData name="恵美藤田" userId="3330581840_tp_dropbox_plus" providerId="OAuth2" clId="{1572D322-643F-444A-BEB8-1CB1BF3896C3}" dt="2026-10-05T04:16:57.305" v="453" actId="20577"/>
          <ac:spMkLst>
            <pc:docMk/>
            <pc:sldMk cId="1873100235" sldId="390"/>
            <ac:spMk id="60" creationId="{2196D034-5E97-3512-CE98-E088994EC875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62" creationId="{99A07E18-3F37-5AEB-6046-125E7DB08513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66" creationId="{927A35EF-E0E6-6510-73FF-629F05F8AA62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68" creationId="{BAE5A7BA-85B7-3E76-58D7-5A9A0CDA376E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72" creationId="{747E616A-CE91-D005-7A89-0686DCBECE10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74" creationId="{8205B6B6-B927-D981-0AC9-48425B388568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86" creationId="{1D0D1D04-59A7-21B7-0185-1C6DC3751657}"/>
          </ac:spMkLst>
        </pc:spChg>
        <pc:spChg chg="mod">
          <ac:chgData name="恵美藤田" userId="3330581840_tp_dropbox_plus" providerId="OAuth2" clId="{1572D322-643F-444A-BEB8-1CB1BF3896C3}" dt="2026-10-05T04:17:53.180" v="471" actId="1035"/>
          <ac:spMkLst>
            <pc:docMk/>
            <pc:sldMk cId="1873100235" sldId="390"/>
            <ac:spMk id="88" creationId="{84D6812D-4821-4490-F468-CF2D461EBADE}"/>
          </ac:spMkLst>
        </pc:spChg>
        <pc:graphicFrameChg chg="mod modGraphic">
          <ac:chgData name="恵美藤田" userId="3330581840_tp_dropbox_plus" providerId="OAuth2" clId="{1572D322-643F-444A-BEB8-1CB1BF3896C3}" dt="2026-10-05T03:48:29.535" v="449" actId="20577"/>
          <ac:graphicFrameMkLst>
            <pc:docMk/>
            <pc:sldMk cId="1873100235" sldId="390"/>
            <ac:graphicFrameMk id="76" creationId="{4462EC9D-9754-5D36-463C-F16A95D4E710}"/>
          </ac:graphicFrameMkLst>
        </pc:graphicFrameChg>
        <pc:graphicFrameChg chg="mod modGraphic">
          <ac:chgData name="恵美藤田" userId="3330581840_tp_dropbox_plus" providerId="OAuth2" clId="{1572D322-643F-444A-BEB8-1CB1BF3896C3}" dt="2026-10-05T04:30:17.615" v="490" actId="207"/>
          <ac:graphicFrameMkLst>
            <pc:docMk/>
            <pc:sldMk cId="1873100235" sldId="390"/>
            <ac:graphicFrameMk id="78" creationId="{DE4D5271-05A6-17CF-DC16-351DE9F23A5A}"/>
          </ac:graphicFrameMkLst>
        </pc:graphicFrameChg>
        <pc:graphicFrameChg chg="mod modGraphic">
          <ac:chgData name="恵美藤田" userId="3330581840_tp_dropbox_plus" providerId="OAuth2" clId="{1572D322-643F-444A-BEB8-1CB1BF3896C3}" dt="2026-10-05T04:30:08.297" v="489" actId="207"/>
          <ac:graphicFrameMkLst>
            <pc:docMk/>
            <pc:sldMk cId="1873100235" sldId="390"/>
            <ac:graphicFrameMk id="80" creationId="{C3682C34-23BF-D228-4834-2DE21F6C0775}"/>
          </ac:graphicFrameMkLst>
        </pc:graphicFrameChg>
        <pc:graphicFrameChg chg="mod modGraphic">
          <ac:chgData name="恵美藤田" userId="3330581840_tp_dropbox_plus" providerId="OAuth2" clId="{1572D322-643F-444A-BEB8-1CB1BF3896C3}" dt="2026-10-05T04:30:59.302" v="495" actId="207"/>
          <ac:graphicFrameMkLst>
            <pc:docMk/>
            <pc:sldMk cId="1873100235" sldId="390"/>
            <ac:graphicFrameMk id="82" creationId="{6846C6A3-C1D2-CDB6-29CD-FE41B5B6253A}"/>
          </ac:graphicFrameMkLst>
        </pc:graphicFrameChg>
      </pc:sldChg>
      <pc:sldMasterChg chg="del delSldLayout">
        <pc:chgData name="恵美藤田" userId="3330581840_tp_dropbox_plus" providerId="OAuth2" clId="{1572D322-643F-444A-BEB8-1CB1BF3896C3}" dt="2026-10-05T05:32:29.798" v="685" actId="47"/>
        <pc:sldMasterMkLst>
          <pc:docMk/>
          <pc:sldMasterMk cId="1883272462" sldId="2147483662"/>
        </pc:sldMasterMkLst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4264108927" sldId="2147483661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2562322317" sldId="2147483663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2230055285" sldId="2147483664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2422974005" sldId="2147483665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1898879724" sldId="2147483666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301507524" sldId="2147483667"/>
          </pc:sldLayoutMkLst>
        </pc:sldLayoutChg>
        <pc:sldLayoutChg chg="del">
          <pc:chgData name="恵美藤田" userId="3330581840_tp_dropbox_plus" providerId="OAuth2" clId="{1572D322-643F-444A-BEB8-1CB1BF3896C3}" dt="2026-10-05T05:32:29.798" v="685" actId="47"/>
          <pc:sldLayoutMkLst>
            <pc:docMk/>
            <pc:sldMasterMk cId="1883272462" sldId="2147483662"/>
            <pc:sldLayoutMk cId="309971287" sldId="214748366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nakageya\Desktop\&#21942;&#26989;&#12373;&#12435;\&#9733;&#28193;&#37096;&#12373;&#12435;\20260903\&#20316;&#26989;&#12501;&#12457;&#12523;&#124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04647378785503"/>
          <c:y val="3.3018384740618488E-2"/>
          <c:w val="0.74707963123993226"/>
          <c:h val="0.9537742613631340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CCCBE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F0-4B38-87D8-AE2BC6D5E48A}"/>
              </c:ext>
            </c:extLst>
          </c:dPt>
          <c:dPt>
            <c:idx val="1"/>
            <c:bubble3D val="0"/>
            <c:spPr>
              <a:solidFill>
                <a:srgbClr val="B2B1E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F0-4B38-87D8-AE2BC6D5E48A}"/>
              </c:ext>
            </c:extLst>
          </c:dPt>
          <c:dPt>
            <c:idx val="2"/>
            <c:bubble3D val="0"/>
            <c:spPr>
              <a:solidFill>
                <a:srgbClr val="7F7DD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6F0-4B38-87D8-AE2BC6D5E48A}"/>
              </c:ext>
            </c:extLst>
          </c:dPt>
          <c:dPt>
            <c:idx val="3"/>
            <c:bubble3D val="0"/>
            <c:spPr>
              <a:solidFill>
                <a:srgbClr val="5EE4F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6F0-4B38-87D8-AE2BC6D5E48A}"/>
              </c:ext>
            </c:extLst>
          </c:dPt>
          <c:dPt>
            <c:idx val="4"/>
            <c:bubble3D val="0"/>
            <c:spPr>
              <a:solidFill>
                <a:srgbClr val="00D3E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6F0-4B38-87D8-AE2BC6D5E48A}"/>
              </c:ext>
            </c:extLst>
          </c:dPt>
          <c:dPt>
            <c:idx val="5"/>
            <c:bubble3D val="0"/>
            <c:spPr>
              <a:solidFill>
                <a:srgbClr val="403CB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6F0-4B38-87D8-AE2BC6D5E48A}"/>
              </c:ext>
            </c:extLst>
          </c:dPt>
          <c:dPt>
            <c:idx val="6"/>
            <c:bubble3D val="0"/>
            <c:spPr>
              <a:solidFill>
                <a:srgbClr val="000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6F0-4B38-87D8-AE2BC6D5E48A}"/>
              </c:ext>
            </c:extLst>
          </c:dPt>
          <c:dPt>
            <c:idx val="7"/>
            <c:bubble3D val="0"/>
            <c:spPr>
              <a:solidFill>
                <a:srgbClr val="E5E5F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6F0-4B38-87D8-AE2BC6D5E48A}"/>
              </c:ext>
            </c:extLst>
          </c:dPt>
          <c:cat>
            <c:strRef>
              <c:f>Sheet1!$D$13:$D$20</c:f>
              <c:strCache>
                <c:ptCount val="8"/>
                <c:pt idx="0">
                  <c:v>診療所（無床）</c:v>
                </c:pt>
                <c:pt idx="1">
                  <c:v> 診療所（1～19床）</c:v>
                </c:pt>
                <c:pt idx="2">
                  <c:v> 病院（20～99床）</c:v>
                </c:pt>
                <c:pt idx="3">
                  <c:v> 病院（100～199床）</c:v>
                </c:pt>
                <c:pt idx="4">
                  <c:v> 病院（200～299床）</c:v>
                </c:pt>
                <c:pt idx="5">
                  <c:v> 病院（300～499床）</c:v>
                </c:pt>
                <c:pt idx="6">
                  <c:v> 病院（500床以上）</c:v>
                </c:pt>
                <c:pt idx="7">
                  <c:v>その他</c:v>
                </c:pt>
              </c:strCache>
            </c:strRef>
          </c:cat>
          <c:val>
            <c:numRef>
              <c:f>Sheet1!$F$13:$F$20</c:f>
              <c:numCache>
                <c:formatCode>0%</c:formatCode>
                <c:ptCount val="8"/>
                <c:pt idx="0">
                  <c:v>0.23701341274104654</c:v>
                </c:pt>
                <c:pt idx="1">
                  <c:v>3.1660159802383077E-2</c:v>
                </c:pt>
                <c:pt idx="2">
                  <c:v>4.1452179834783456E-2</c:v>
                </c:pt>
                <c:pt idx="3">
                  <c:v>7.9744688410731887E-2</c:v>
                </c:pt>
                <c:pt idx="4">
                  <c:v>7.4635072773954494E-2</c:v>
                </c:pt>
                <c:pt idx="5">
                  <c:v>0.17426834787684473</c:v>
                </c:pt>
                <c:pt idx="6">
                  <c:v>0.32901187308865265</c:v>
                </c:pt>
                <c:pt idx="7">
                  <c:v>3.2214265471603144E-2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6F0-4B38-87D8-AE2BC6D5E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1F894-870A-425C-BF0C-8C5BB7A54D60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7D2CB-4504-423D-B790-70D4F6475C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856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21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準スライド（テキスト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6">
            <a:extLst>
              <a:ext uri="{FF2B5EF4-FFF2-40B4-BE49-F238E27FC236}">
                <a16:creationId xmlns:a16="http://schemas.microsoft.com/office/drawing/2014/main" id="{32D8AC37-6C2B-4172-B035-5E8A55CB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8" y="-1567"/>
            <a:ext cx="10902650" cy="639266"/>
          </a:xfrm>
          <a:prstGeom prst="rect">
            <a:avLst/>
          </a:prstGeom>
        </p:spPr>
        <p:txBody>
          <a:bodyPr anchor="ctr" anchorCtr="0"/>
          <a:lstStyle>
            <a:lvl1pPr algn="l">
              <a:defRPr sz="1974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90818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872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8">
          <p15:clr>
            <a:srgbClr val="FBAE40"/>
          </p15:clr>
        </p15:guide>
        <p15:guide id="2" pos="389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途中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3078" y="2860439"/>
            <a:ext cx="11345845" cy="1143783"/>
          </a:xfrm>
          <a:prstGeom prst="rect">
            <a:avLst/>
          </a:prstGeom>
        </p:spPr>
        <p:txBody>
          <a:bodyPr anchor="ctr" anchorCtr="0"/>
          <a:lstStyle>
            <a:lvl1pPr>
              <a:defRPr sz="3158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39978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23021DC-FA6C-F996-CB3E-8CADAD9207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08ADAE8-5386-F7C6-7AD7-ED4CD533A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12192000" cy="7239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5814D0-294E-65E3-982A-336BAE51DFB7}"/>
              </a:ext>
            </a:extLst>
          </p:cNvPr>
          <p:cNvSpPr txBox="1"/>
          <p:nvPr/>
        </p:nvSpPr>
        <p:spPr>
          <a:xfrm>
            <a:off x="11657746" y="30822"/>
            <a:ext cx="493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E5F16B4-64C4-CD4D-8231-22FA5FFC084A}" type="slidenum">
              <a:rPr kumimoji="1" lang="ja-JP" altLang="en-US" sz="1000" b="0" i="0" smtClean="0">
                <a:solidFill>
                  <a:srgbClr val="0000A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pPr algn="ctr"/>
              <a:t>‹#›</a:t>
            </a:fld>
            <a:endParaRPr kumimoji="1" lang="ja-JP" altLang="en-US" sz="1000" b="0" i="0">
              <a:solidFill>
                <a:srgbClr val="0000A0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AE67877-4C08-A85D-DC1E-397DBC32EEE9}"/>
              </a:ext>
            </a:extLst>
          </p:cNvPr>
          <p:cNvSpPr txBox="1"/>
          <p:nvPr/>
        </p:nvSpPr>
        <p:spPr>
          <a:xfrm>
            <a:off x="9388754" y="534519"/>
            <a:ext cx="2803247" cy="1558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ja-JP" sz="8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© Nikkei Business Publications ,Inc.  All rights reserved.</a:t>
            </a:r>
            <a:r>
              <a:rPr lang="en-US" altLang="ja-JP" sz="1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452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xStyles>
    <p:titleStyle>
      <a:lvl1pPr algn="l" defTabSz="914426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7" indent="-228607" algn="l" defTabSz="9144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0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3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6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9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2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85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98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11" indent="-228607" algn="l" defTabSz="9144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6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9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2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5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8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1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4" algn="l" defTabSz="9144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mailto:nm-ad@nikkeibp.co.jp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C02B560-18F3-FD1D-ED98-549640EE360F}"/>
              </a:ext>
            </a:extLst>
          </p:cNvPr>
          <p:cNvSpPr txBox="1">
            <a:spLocks/>
          </p:cNvSpPr>
          <p:nvPr/>
        </p:nvSpPr>
        <p:spPr>
          <a:xfrm>
            <a:off x="237067" y="102419"/>
            <a:ext cx="6425738" cy="6397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 lnSpcReduction="10000"/>
          </a:bodyPr>
          <a:lstStyle>
            <a:lvl1pPr algn="l" defTabSz="9144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2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j-cs"/>
              </a:rPr>
              <a:t>Marketing Report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2EEB313-B8DE-698B-20B1-DF3BE5560ACA}"/>
              </a:ext>
            </a:extLst>
          </p:cNvPr>
          <p:cNvSpPr/>
          <p:nvPr/>
        </p:nvSpPr>
        <p:spPr>
          <a:xfrm>
            <a:off x="63798" y="701497"/>
            <a:ext cx="6096000" cy="460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75" tIns="8138" rIns="16275" bIns="81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日経メディカル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Online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2B1EF4F3-C747-315C-282D-B5F25B1A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98" y="1185784"/>
            <a:ext cx="426215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■</a:t>
            </a:r>
            <a:r>
              <a:rPr kumimoji="1" lang="en-GB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B447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2026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9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月ページビュー＆ユニークブラウザ</a:t>
            </a:r>
            <a:endParaRPr kumimoji="1" lang="ja-JP" alt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8" name="Rectangle 19">
            <a:extLst>
              <a:ext uri="{FF2B5EF4-FFF2-40B4-BE49-F238E27FC236}">
                <a16:creationId xmlns:a16="http://schemas.microsoft.com/office/drawing/2014/main" id="{9D87DEE3-32AD-DA1D-4F62-1C0401BAE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51" y="2172967"/>
            <a:ext cx="5873540" cy="358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月間ページビュー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15,228,266</a:t>
            </a:r>
          </a:p>
          <a:p>
            <a:pPr marL="0" marR="0" lvl="0" indent="0" algn="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―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日平均：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507,608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月間ユニークブラウザ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4,956,755</a:t>
            </a:r>
          </a:p>
          <a:p>
            <a:pPr marL="0" marR="0" lvl="0" indent="0" algn="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―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日平均：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165,225</a:t>
            </a:r>
          </a:p>
          <a:p>
            <a:pPr marL="0" marR="0" lvl="0" indent="0" algn="l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C9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メール配信数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576,928</a:t>
            </a:r>
          </a:p>
          <a:p>
            <a:pPr marL="0" marR="0" lvl="0" indent="0" algn="r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9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29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日配信）</a:t>
            </a:r>
            <a:endParaRPr kumimoji="1" lang="ja-JP" alt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39" name="Picture 2" descr="https://www.nikkeibp.co.jp/images/houjin/ad/2017/logo/NMO.png">
            <a:extLst>
              <a:ext uri="{FF2B5EF4-FFF2-40B4-BE49-F238E27FC236}">
                <a16:creationId xmlns:a16="http://schemas.microsoft.com/office/drawing/2014/main" id="{6A0AA379-F680-64FC-6282-F6A5EFD44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536" y="6003289"/>
            <a:ext cx="1009355" cy="43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40BB4D93-016D-6704-445F-A28FCC258053}"/>
              </a:ext>
            </a:extLst>
          </p:cNvPr>
          <p:cNvSpPr/>
          <p:nvPr/>
        </p:nvSpPr>
        <p:spPr>
          <a:xfrm>
            <a:off x="6180054" y="699922"/>
            <a:ext cx="6096000" cy="460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75" tIns="8138" rIns="16275" bIns="81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DI Online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96D6B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1" name="Rectangle 19">
            <a:extLst>
              <a:ext uri="{FF2B5EF4-FFF2-40B4-BE49-F238E27FC236}">
                <a16:creationId xmlns:a16="http://schemas.microsoft.com/office/drawing/2014/main" id="{F36CF4FB-8C91-46D1-2B49-53A6C8A12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798" y="1185784"/>
            <a:ext cx="426215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■</a:t>
            </a:r>
            <a:r>
              <a:rPr kumimoji="1" lang="en-GB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4B447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2026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9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月ページビュー＆ユニークブラウザ</a:t>
            </a:r>
            <a:endParaRPr kumimoji="1" lang="ja-JP" alt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7B44DA91-B65C-E39A-F19A-DC52C0851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392" y="5760168"/>
            <a:ext cx="867499" cy="867499"/>
          </a:xfrm>
          <a:prstGeom prst="rect">
            <a:avLst/>
          </a:prstGeom>
        </p:spPr>
      </p:pic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ED50F997-E5F7-061B-51F2-1EF6D34E6821}"/>
              </a:ext>
            </a:extLst>
          </p:cNvPr>
          <p:cNvCxnSpPr>
            <a:cxnSpLocks/>
          </p:cNvCxnSpPr>
          <p:nvPr/>
        </p:nvCxnSpPr>
        <p:spPr>
          <a:xfrm>
            <a:off x="6136392" y="520107"/>
            <a:ext cx="20256" cy="633789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17FC4305-DC58-0E1C-47B8-C16CC0F5820C}"/>
              </a:ext>
            </a:extLst>
          </p:cNvPr>
          <p:cNvCxnSpPr/>
          <p:nvPr/>
        </p:nvCxnSpPr>
        <p:spPr>
          <a:xfrm>
            <a:off x="0" y="1097832"/>
            <a:ext cx="2897024" cy="0"/>
          </a:xfrm>
          <a:prstGeom prst="line">
            <a:avLst/>
          </a:prstGeom>
          <a:ln w="19050" cap="flat" cmpd="sng" algn="ctr">
            <a:solidFill>
              <a:srgbClr val="002C9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8B4E5EF-1113-7611-1EB2-FA283914B9FF}"/>
              </a:ext>
            </a:extLst>
          </p:cNvPr>
          <p:cNvCxnSpPr/>
          <p:nvPr/>
        </p:nvCxnSpPr>
        <p:spPr>
          <a:xfrm>
            <a:off x="6156648" y="1097832"/>
            <a:ext cx="2897024" cy="0"/>
          </a:xfrm>
          <a:prstGeom prst="line">
            <a:avLst/>
          </a:prstGeom>
          <a:ln w="19050" cap="flat" cmpd="sng" algn="ctr">
            <a:solidFill>
              <a:srgbClr val="196D6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Rectangle 19">
            <a:extLst>
              <a:ext uri="{FF2B5EF4-FFF2-40B4-BE49-F238E27FC236}">
                <a16:creationId xmlns:a16="http://schemas.microsoft.com/office/drawing/2014/main" id="{4E23E133-2F70-0647-0CEE-9838BB313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880" y="2189299"/>
            <a:ext cx="5873540" cy="358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月間ページビュー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1,410,249</a:t>
            </a:r>
          </a:p>
          <a:p>
            <a:pPr marL="0" marR="0" lvl="0" indent="0" algn="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―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日平均：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47,008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月間ユニークブラウザ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690,867</a:t>
            </a:r>
          </a:p>
          <a:p>
            <a:pPr marL="0" marR="0" lvl="0" indent="0" algn="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―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日平日：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23,028</a:t>
            </a:r>
          </a:p>
          <a:p>
            <a:pPr marL="0" marR="0" lvl="0" indent="0" algn="l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96D6B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◆</a:t>
            </a:r>
            <a:r>
              <a:rPr kumimoji="1" lang="ja-JP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メール配信数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131,071</a:t>
            </a:r>
          </a:p>
          <a:p>
            <a:pPr marL="0" marR="0" lvl="0" indent="0" algn="r" defTabSz="976945" rtl="0" eaLnBrk="1" fontAlgn="auto" latinLnBrk="0" hangingPunct="1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30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日配信）</a:t>
            </a:r>
            <a:endParaRPr kumimoji="1" lang="ja-JP" alt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B518"/>
              </a:buClr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2C9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E8FFA61-725C-6972-0F4C-CA8C1EE329F4}"/>
              </a:ext>
            </a:extLst>
          </p:cNvPr>
          <p:cNvSpPr txBox="1"/>
          <p:nvPr/>
        </p:nvSpPr>
        <p:spPr>
          <a:xfrm>
            <a:off x="3318733" y="5760168"/>
            <a:ext cx="2787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※PV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UB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の数値は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Atlas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によって集計されたデータです。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3896ADC-4D8C-835A-C786-71773414D439}"/>
              </a:ext>
            </a:extLst>
          </p:cNvPr>
          <p:cNvSpPr txBox="1"/>
          <p:nvPr/>
        </p:nvSpPr>
        <p:spPr>
          <a:xfrm>
            <a:off x="9402072" y="5759137"/>
            <a:ext cx="2787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※PV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、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UB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の数値は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Atlas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によって集計されたデータです。</a:t>
            </a:r>
          </a:p>
        </p:txBody>
      </p:sp>
      <p:sp>
        <p:nvSpPr>
          <p:cNvPr id="49" name="Rectangle 490">
            <a:extLst>
              <a:ext uri="{FF2B5EF4-FFF2-40B4-BE49-F238E27FC236}">
                <a16:creationId xmlns:a16="http://schemas.microsoft.com/office/drawing/2014/main" id="{28D80434-850C-432A-4707-3F84DE4F1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15375"/>
            <a:ext cx="6242880" cy="23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769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1" lang="ja-JP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【お問い合わせ】</a:t>
            </a:r>
            <a:r>
              <a:rPr kumimoji="1" lang="ja-JP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日経</a:t>
            </a:r>
            <a:r>
              <a:rPr kumimoji="1" lang="en-US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BP </a:t>
            </a:r>
            <a:r>
              <a:rPr kumimoji="1" lang="ja-JP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医療メディア広告部：</a:t>
            </a:r>
            <a:r>
              <a:rPr kumimoji="1" lang="en-US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  <a:hlinkClick r:id="rId4"/>
              </a:rPr>
              <a:t>nm-ad@nikkeibp.co.jp</a:t>
            </a:r>
            <a:r>
              <a:rPr kumimoji="1" lang="ja-JP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TEL.03-6811-8036</a:t>
            </a:r>
            <a:r>
              <a:rPr kumimoji="1" lang="ja-JP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FAX.</a:t>
            </a:r>
            <a:r>
              <a:rPr kumimoji="1" lang="ja-JP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 </a:t>
            </a:r>
            <a:r>
              <a:rPr kumimoji="1" lang="en-US" altLang="ja-JP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050-3153-7277</a:t>
            </a:r>
            <a:endParaRPr kumimoji="1" lang="en-GB" altLang="ja-JP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1122FAB-9434-E574-530C-5FC002903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016" y="841018"/>
            <a:ext cx="904875" cy="3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5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FCA208-69BC-5315-C30D-362D52089276}"/>
              </a:ext>
            </a:extLst>
          </p:cNvPr>
          <p:cNvSpPr txBox="1"/>
          <p:nvPr/>
        </p:nvSpPr>
        <p:spPr>
          <a:xfrm>
            <a:off x="249235" y="201311"/>
            <a:ext cx="7145639" cy="394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日経メディカル </a:t>
            </a:r>
            <a:r>
              <a:rPr kumimoji="1" lang="vi-VN" altLang="ja-VN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Online </a:t>
            </a:r>
            <a:r>
              <a:rPr kumimoji="1" lang="ja-JP" altLang="en-US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最新会員情報（</a:t>
            </a:r>
            <a:r>
              <a:rPr kumimoji="1" lang="en-US" altLang="ja-JP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2026</a:t>
            </a:r>
            <a:r>
              <a:rPr kumimoji="1" lang="ja-JP" altLang="en-US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年</a:t>
            </a:r>
            <a:r>
              <a:rPr kumimoji="1" lang="en-US" altLang="ja-JP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9</a:t>
            </a:r>
            <a:r>
              <a:rPr kumimoji="1" lang="ja-JP" altLang="en-US" sz="197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月）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6015753-B961-7819-87EE-36B74E412C1D}"/>
              </a:ext>
            </a:extLst>
          </p:cNvPr>
          <p:cNvSpPr txBox="1"/>
          <p:nvPr/>
        </p:nvSpPr>
        <p:spPr>
          <a:xfrm>
            <a:off x="6107115" y="5894199"/>
            <a:ext cx="2983742" cy="1499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（</a:t>
            </a:r>
            <a:r>
              <a:rPr kumimoji="1" lang="ja-JP" altLang="ja-JP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診療科目はマルチプルアンサ</a:t>
            </a:r>
            <a:r>
              <a:rPr kumimoji="1" lang="ja-JP" altLang="en-US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ー</a:t>
            </a:r>
            <a:r>
              <a:rPr kumimoji="1" lang="ja-JP" altLang="ja-JP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　※</a:t>
            </a:r>
            <a:r>
              <a:rPr kumimoji="1" lang="en-US" altLang="ja-JP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3</a:t>
            </a:r>
            <a:r>
              <a:rPr kumimoji="1" lang="ja-JP" altLang="ja-JP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つまで</a:t>
            </a:r>
            <a:r>
              <a:rPr kumimoji="1" lang="ja-JP" altLang="en-US" sz="974" b="0" i="0" u="none" strike="noStrike" kern="1200" cap="none" spc="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）</a:t>
            </a:r>
            <a:endParaRPr kumimoji="1" lang="ja-JP" altLang="ja-JP" sz="974" b="0" i="0" u="none" strike="noStrike" kern="1200" cap="none" spc="0" normalizeH="0" baseline="0" noProof="0" dirty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pic>
        <p:nvPicPr>
          <p:cNvPr id="36" name="図 35" descr="四角形&#10;&#10;中程度の精度で自動的に生成された説明">
            <a:extLst>
              <a:ext uri="{FF2B5EF4-FFF2-40B4-BE49-F238E27FC236}">
                <a16:creationId xmlns:a16="http://schemas.microsoft.com/office/drawing/2014/main" id="{E9584D23-E44E-0C81-C762-8EF9A6BE2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719" y="1038296"/>
            <a:ext cx="2536133" cy="346398"/>
          </a:xfrm>
          <a:prstGeom prst="rect">
            <a:avLst/>
          </a:prstGeom>
        </p:spPr>
      </p:pic>
      <p:sp>
        <p:nvSpPr>
          <p:cNvPr id="38" name="フリーフォーム 93">
            <a:extLst>
              <a:ext uri="{FF2B5EF4-FFF2-40B4-BE49-F238E27FC236}">
                <a16:creationId xmlns:a16="http://schemas.microsoft.com/office/drawing/2014/main" id="{1FC7CB8F-8052-17D0-A5CB-7ACBF3B80A75}"/>
              </a:ext>
            </a:extLst>
          </p:cNvPr>
          <p:cNvSpPr/>
          <p:nvPr/>
        </p:nvSpPr>
        <p:spPr>
          <a:xfrm>
            <a:off x="3959109" y="5338893"/>
            <a:ext cx="290386" cy="277506"/>
          </a:xfrm>
          <a:custGeom>
            <a:avLst/>
            <a:gdLst>
              <a:gd name="connsiteX0" fmla="*/ 364998 w 364997"/>
              <a:gd name="connsiteY0" fmla="*/ 0 h 100076"/>
              <a:gd name="connsiteX1" fmla="*/ 113665 w 364997"/>
              <a:gd name="connsiteY1" fmla="*/ 0 h 100076"/>
              <a:gd name="connsiteX2" fmla="*/ 0 w 364997"/>
              <a:gd name="connsiteY2" fmla="*/ 100076 h 10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997" h="100076">
                <a:moveTo>
                  <a:pt x="364998" y="0"/>
                </a:moveTo>
                <a:lnTo>
                  <a:pt x="113665" y="0"/>
                </a:lnTo>
                <a:lnTo>
                  <a:pt x="0" y="100076"/>
                </a:lnTo>
              </a:path>
            </a:pathLst>
          </a:custGeom>
          <a:noFill/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0" name="フリーフォーム 95">
            <a:extLst>
              <a:ext uri="{FF2B5EF4-FFF2-40B4-BE49-F238E27FC236}">
                <a16:creationId xmlns:a16="http://schemas.microsoft.com/office/drawing/2014/main" id="{95A15BF0-69A5-603F-5D8A-13AA5F15CDF0}"/>
              </a:ext>
            </a:extLst>
          </p:cNvPr>
          <p:cNvSpPr/>
          <p:nvPr/>
        </p:nvSpPr>
        <p:spPr>
          <a:xfrm>
            <a:off x="3765172" y="6145929"/>
            <a:ext cx="311922" cy="45124"/>
          </a:xfrm>
          <a:custGeom>
            <a:avLst/>
            <a:gdLst>
              <a:gd name="connsiteX0" fmla="*/ 0 w 126872"/>
              <a:gd name="connsiteY0" fmla="*/ 0 h 12700"/>
              <a:gd name="connsiteX1" fmla="*/ 126873 w 126872"/>
              <a:gd name="connsiteY1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6872" h="12700">
                <a:moveTo>
                  <a:pt x="0" y="0"/>
                </a:moveTo>
                <a:lnTo>
                  <a:pt x="126873" y="0"/>
                </a:lnTo>
              </a:path>
            </a:pathLst>
          </a:custGeom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2" name="フリーフォーム 96">
            <a:extLst>
              <a:ext uri="{FF2B5EF4-FFF2-40B4-BE49-F238E27FC236}">
                <a16:creationId xmlns:a16="http://schemas.microsoft.com/office/drawing/2014/main" id="{30E63B6B-A9F8-FE3E-D35E-E46896D7CEB5}"/>
              </a:ext>
            </a:extLst>
          </p:cNvPr>
          <p:cNvSpPr/>
          <p:nvPr/>
        </p:nvSpPr>
        <p:spPr>
          <a:xfrm flipV="1">
            <a:off x="3481959" y="6362996"/>
            <a:ext cx="245406" cy="45124"/>
          </a:xfrm>
          <a:custGeom>
            <a:avLst/>
            <a:gdLst>
              <a:gd name="connsiteX0" fmla="*/ 0 w 186181"/>
              <a:gd name="connsiteY0" fmla="*/ 0 h 12700"/>
              <a:gd name="connsiteX1" fmla="*/ 186182 w 186181"/>
              <a:gd name="connsiteY1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6181" h="12700">
                <a:moveTo>
                  <a:pt x="0" y="0"/>
                </a:moveTo>
                <a:lnTo>
                  <a:pt x="186182" y="0"/>
                </a:lnTo>
              </a:path>
            </a:pathLst>
          </a:custGeom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4" name="フリーフォーム 97">
            <a:extLst>
              <a:ext uri="{FF2B5EF4-FFF2-40B4-BE49-F238E27FC236}">
                <a16:creationId xmlns:a16="http://schemas.microsoft.com/office/drawing/2014/main" id="{B8A2CA1B-1C4A-60B7-B7F6-9D428F5DC03C}"/>
              </a:ext>
            </a:extLst>
          </p:cNvPr>
          <p:cNvSpPr/>
          <p:nvPr/>
        </p:nvSpPr>
        <p:spPr>
          <a:xfrm flipV="1">
            <a:off x="2028756" y="5349908"/>
            <a:ext cx="213572" cy="67547"/>
          </a:xfrm>
          <a:custGeom>
            <a:avLst/>
            <a:gdLst>
              <a:gd name="connsiteX0" fmla="*/ 0 w 165734"/>
              <a:gd name="connsiteY0" fmla="*/ 0 h 12700"/>
              <a:gd name="connsiteX1" fmla="*/ 165735 w 165734"/>
              <a:gd name="connsiteY1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734" h="12700">
                <a:moveTo>
                  <a:pt x="0" y="0"/>
                </a:moveTo>
                <a:lnTo>
                  <a:pt x="165735" y="0"/>
                </a:lnTo>
              </a:path>
            </a:pathLst>
          </a:custGeom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6" name="図 45" descr="四角形&#10;&#10;中程度の精度で自動的に生成された説明">
            <a:extLst>
              <a:ext uri="{FF2B5EF4-FFF2-40B4-BE49-F238E27FC236}">
                <a16:creationId xmlns:a16="http://schemas.microsoft.com/office/drawing/2014/main" id="{6F44463D-41E8-E620-94FA-D8567610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173" y="1038296"/>
            <a:ext cx="2536133" cy="346398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F972692-5599-AC5F-48A3-B857E7882192}"/>
              </a:ext>
            </a:extLst>
          </p:cNvPr>
          <p:cNvSpPr txBox="1"/>
          <p:nvPr/>
        </p:nvSpPr>
        <p:spPr>
          <a:xfrm>
            <a:off x="351557" y="811024"/>
            <a:ext cx="11174448" cy="2398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just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医師</a:t>
            </a:r>
            <a:r>
              <a:rPr kumimoji="1" lang="en-US" altLang="ja-JP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23</a:t>
            </a:r>
            <a:r>
              <a:rPr kumimoji="1" lang="ja-JP" altLang="en-US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万人、薬剤師</a:t>
            </a:r>
            <a:r>
              <a:rPr kumimoji="1" lang="en-US" altLang="ja-JP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21</a:t>
            </a:r>
            <a:r>
              <a:rPr kumimoji="1" lang="ja-JP" altLang="en-US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万人、看護師</a:t>
            </a:r>
            <a:r>
              <a:rPr kumimoji="1" lang="en-US" altLang="ja-JP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8</a:t>
            </a:r>
            <a:r>
              <a:rPr kumimoji="1" lang="ja-JP" altLang="en-US" sz="1558" b="1" i="0" u="none" strike="noStrike" kern="1200" cap="none" spc="30" normalizeH="0" baseline="0" noProof="0" dirty="0">
                <a:ln>
                  <a:noFill/>
                </a:ln>
                <a:solidFill>
                  <a:srgbClr val="0000A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万人</a:t>
            </a:r>
            <a:r>
              <a:rPr kumimoji="1" lang="ja-JP" altLang="en-US" sz="1558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を含む医療従事者</a:t>
            </a:r>
            <a:r>
              <a:rPr kumimoji="1" lang="en-US" altLang="ja-JP" sz="1558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55</a:t>
            </a:r>
            <a:r>
              <a:rPr kumimoji="1" lang="ja-JP" altLang="en-US" sz="1558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万人に支持いただいているプラットフォームです。</a:t>
            </a:r>
          </a:p>
        </p:txBody>
      </p:sp>
      <p:pic>
        <p:nvPicPr>
          <p:cNvPr id="50" name="図 49" descr="四角形&#10;&#10;中程度の精度で自動的に生成された説明">
            <a:extLst>
              <a:ext uri="{FF2B5EF4-FFF2-40B4-BE49-F238E27FC236}">
                <a16:creationId xmlns:a16="http://schemas.microsoft.com/office/drawing/2014/main" id="{33A641D5-3CF5-844A-FBED-611D71E98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719" y="4252654"/>
            <a:ext cx="2536133" cy="346398"/>
          </a:xfrm>
          <a:prstGeom prst="rect">
            <a:avLst/>
          </a:prstGeom>
        </p:spPr>
      </p:pic>
      <p:sp>
        <p:nvSpPr>
          <p:cNvPr id="52" name="Rectangle 19">
            <a:extLst>
              <a:ext uri="{FF2B5EF4-FFF2-40B4-BE49-F238E27FC236}">
                <a16:creationId xmlns:a16="http://schemas.microsoft.com/office/drawing/2014/main" id="{E80D4AB0-095C-721B-B0F6-CD855C3E0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8208" y="1122737"/>
            <a:ext cx="1349158" cy="2248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62" b="1" i="0" u="none" strike="noStrike" kern="1200" cap="none" spc="0" normalizeH="0" baseline="0" noProof="0" dirty="0">
                <a:ln>
                  <a:noFill/>
                </a:ln>
                <a:solidFill>
                  <a:srgbClr val="F56E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主要会員属性</a:t>
            </a:r>
            <a:endParaRPr kumimoji="1" lang="ja-JP" altLang="en-GB" sz="1462" b="1" i="0" u="none" strike="noStrike" kern="1200" cap="none" spc="0" normalizeH="0" baseline="0" noProof="0" dirty="0">
              <a:ln>
                <a:noFill/>
              </a:ln>
              <a:solidFill>
                <a:srgbClr val="F56E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4" name="Rectangle 19">
            <a:extLst>
              <a:ext uri="{FF2B5EF4-FFF2-40B4-BE49-F238E27FC236}">
                <a16:creationId xmlns:a16="http://schemas.microsoft.com/office/drawing/2014/main" id="{95B56291-53FA-2F5F-19DF-BEDE94760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03" y="1122737"/>
            <a:ext cx="1798876" cy="2248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62" b="1" i="0" u="none" strike="noStrike" kern="1200" cap="none" spc="0" normalizeH="0" baseline="0" noProof="0">
                <a:ln>
                  <a:noFill/>
                </a:ln>
                <a:solidFill>
                  <a:srgbClr val="F56E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診療科目（医師）</a:t>
            </a:r>
            <a:endParaRPr kumimoji="1" lang="ja-JP" altLang="en-GB" sz="1462" b="1" i="0" u="none" strike="noStrike" kern="1200" cap="none" spc="0" normalizeH="0" baseline="0" noProof="0">
              <a:ln>
                <a:noFill/>
              </a:ln>
              <a:solidFill>
                <a:srgbClr val="F56E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6" name="Rectangle 19">
            <a:extLst>
              <a:ext uri="{FF2B5EF4-FFF2-40B4-BE49-F238E27FC236}">
                <a16:creationId xmlns:a16="http://schemas.microsoft.com/office/drawing/2014/main" id="{023E934E-5BE0-7729-E340-BA78E591F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363" y="4322762"/>
            <a:ext cx="1328065" cy="2248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62" b="1" i="0" u="none" strike="noStrike" kern="1200" cap="none" spc="0" normalizeH="0" baseline="0" noProof="0" dirty="0">
                <a:ln>
                  <a:noFill/>
                </a:ln>
                <a:solidFill>
                  <a:srgbClr val="F56E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病床数（医師）</a:t>
            </a:r>
            <a:endParaRPr kumimoji="1" lang="ja-JP" altLang="en-GB" sz="1462" b="1" i="0" u="none" strike="noStrike" kern="1200" cap="none" spc="0" normalizeH="0" baseline="0" noProof="0" dirty="0">
              <a:ln>
                <a:noFill/>
              </a:ln>
              <a:solidFill>
                <a:srgbClr val="F56E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90A1B18-7D4A-B146-A026-99F11D4EB833}"/>
              </a:ext>
            </a:extLst>
          </p:cNvPr>
          <p:cNvSpPr txBox="1"/>
          <p:nvPr/>
        </p:nvSpPr>
        <p:spPr>
          <a:xfrm>
            <a:off x="2260569" y="4632526"/>
            <a:ext cx="337291" cy="235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その他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3%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196D034-5E97-3512-CE98-E088994EC875}"/>
              </a:ext>
            </a:extLst>
          </p:cNvPr>
          <p:cNvSpPr txBox="1"/>
          <p:nvPr/>
        </p:nvSpPr>
        <p:spPr>
          <a:xfrm>
            <a:off x="3991169" y="4749034"/>
            <a:ext cx="785471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診療所（無床）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23%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9A07E18-3F37-5AEB-6046-125E7DB08513}"/>
              </a:ext>
            </a:extLst>
          </p:cNvPr>
          <p:cNvSpPr txBox="1"/>
          <p:nvPr/>
        </p:nvSpPr>
        <p:spPr>
          <a:xfrm>
            <a:off x="4248540" y="5233401"/>
            <a:ext cx="997068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診療所（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1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～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19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3%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9387D11-9FA8-79C5-BFDC-656F12D0E528}"/>
              </a:ext>
            </a:extLst>
          </p:cNvPr>
          <p:cNvSpPr txBox="1"/>
          <p:nvPr/>
        </p:nvSpPr>
        <p:spPr>
          <a:xfrm>
            <a:off x="4319378" y="5659973"/>
            <a:ext cx="955390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病院（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20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～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99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4%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27A35EF-E0E6-6510-73FF-629F05F8AA62}"/>
              </a:ext>
            </a:extLst>
          </p:cNvPr>
          <p:cNvSpPr txBox="1"/>
          <p:nvPr/>
        </p:nvSpPr>
        <p:spPr>
          <a:xfrm>
            <a:off x="4074701" y="5996526"/>
            <a:ext cx="1096454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病院（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100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～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199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8%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AE5A7BA-85B7-3E76-58D7-5A9A0CDA376E}"/>
              </a:ext>
            </a:extLst>
          </p:cNvPr>
          <p:cNvSpPr txBox="1"/>
          <p:nvPr/>
        </p:nvSpPr>
        <p:spPr>
          <a:xfrm>
            <a:off x="3724973" y="6301017"/>
            <a:ext cx="1096454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病院（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207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～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299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7%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2B2BA37-0B45-2B75-8993-380ED606D415}"/>
              </a:ext>
            </a:extLst>
          </p:cNvPr>
          <p:cNvSpPr txBox="1"/>
          <p:nvPr/>
        </p:nvSpPr>
        <p:spPr>
          <a:xfrm>
            <a:off x="1115801" y="5306880"/>
            <a:ext cx="997068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病院（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500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床以上）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33%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47E616A-CE91-D005-7A89-0686DCBECE10}"/>
              </a:ext>
            </a:extLst>
          </p:cNvPr>
          <p:cNvSpPr txBox="1"/>
          <p:nvPr/>
        </p:nvSpPr>
        <p:spPr>
          <a:xfrm>
            <a:off x="1208548" y="6224974"/>
            <a:ext cx="1096454" cy="23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病院（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300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～</a:t>
            </a:r>
            <a:r>
              <a:rPr kumimoji="1" lang="en-US" altLang="ja-JP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499</a:t>
            </a:r>
            <a:r>
              <a:rPr kumimoji="1" lang="ja-JP" altLang="en-US" sz="8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床）</a:t>
            </a:r>
          </a:p>
          <a:p>
            <a:pPr marL="0" marR="0" lvl="0" indent="0" algn="ctr" defTabSz="902513" rtl="0" eaLnBrk="1" fontAlgn="auto" latinLnBrk="0" hangingPunct="1">
              <a:lnSpc>
                <a:spcPts val="8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76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  <a:cs typeface="+mn-cs"/>
              </a:rPr>
              <a:t>17%</a:t>
            </a:r>
            <a:endParaRPr kumimoji="1" lang="ja-VN" altLang="en-US" sz="87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  <a:cs typeface="+mn-cs"/>
            </a:endParaRPr>
          </a:p>
        </p:txBody>
      </p:sp>
      <p:sp>
        <p:nvSpPr>
          <p:cNvPr id="74" name="フリーフォーム 130">
            <a:extLst>
              <a:ext uri="{FF2B5EF4-FFF2-40B4-BE49-F238E27FC236}">
                <a16:creationId xmlns:a16="http://schemas.microsoft.com/office/drawing/2014/main" id="{8205B6B6-B927-D981-0AC9-48425B388568}"/>
              </a:ext>
            </a:extLst>
          </p:cNvPr>
          <p:cNvSpPr/>
          <p:nvPr/>
        </p:nvSpPr>
        <p:spPr>
          <a:xfrm>
            <a:off x="2218765" y="6317873"/>
            <a:ext cx="318884" cy="45124"/>
          </a:xfrm>
          <a:custGeom>
            <a:avLst/>
            <a:gdLst>
              <a:gd name="connsiteX0" fmla="*/ 0 w 186181"/>
              <a:gd name="connsiteY0" fmla="*/ 0 h 12700"/>
              <a:gd name="connsiteX1" fmla="*/ 186182 w 186181"/>
              <a:gd name="connsiteY1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6181" h="12700">
                <a:moveTo>
                  <a:pt x="0" y="0"/>
                </a:moveTo>
                <a:lnTo>
                  <a:pt x="186182" y="0"/>
                </a:lnTo>
              </a:path>
            </a:pathLst>
          </a:custGeom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graphicFrame>
        <p:nvGraphicFramePr>
          <p:cNvPr id="76" name="表 75">
            <a:extLst>
              <a:ext uri="{FF2B5EF4-FFF2-40B4-BE49-F238E27FC236}">
                <a16:creationId xmlns:a16="http://schemas.microsoft.com/office/drawing/2014/main" id="{4462EC9D-9754-5D36-463C-F16A95D4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937710"/>
              </p:ext>
            </p:extLst>
          </p:nvPr>
        </p:nvGraphicFramePr>
        <p:xfrm>
          <a:off x="350012" y="1440089"/>
          <a:ext cx="5435613" cy="2630137"/>
        </p:xfrm>
        <a:graphic>
          <a:graphicData uri="http://schemas.openxmlformats.org/drawingml/2006/table">
            <a:tbl>
              <a:tblPr firstRow="1" bandRow="1"/>
              <a:tblGrid>
                <a:gridCol w="4243285">
                  <a:extLst>
                    <a:ext uri="{9D8B030D-6E8A-4147-A177-3AD203B41FA5}">
                      <a16:colId xmlns:a16="http://schemas.microsoft.com/office/drawing/2014/main" val="2463587821"/>
                    </a:ext>
                  </a:extLst>
                </a:gridCol>
                <a:gridCol w="1192328">
                  <a:extLst>
                    <a:ext uri="{9D8B030D-6E8A-4147-A177-3AD203B41FA5}">
                      <a16:colId xmlns:a16="http://schemas.microsoft.com/office/drawing/2014/main" val="711373195"/>
                    </a:ext>
                  </a:extLst>
                </a:gridCol>
              </a:tblGrid>
              <a:tr h="280547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属性</a:t>
                      </a:r>
                      <a:endParaRPr kumimoji="1" lang="ja-JP" altLang="en-US" sz="1000" b="0" i="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1753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kern="1200" dirty="0">
                          <a:solidFill>
                            <a:schemeClr val="bg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会員数</a:t>
                      </a:r>
                    </a:p>
                  </a:txBody>
                  <a:tcPr marL="0" marR="0" marT="17535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9571"/>
                  </a:ext>
                </a:extLst>
              </a:tr>
              <a:tr h="234959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医師</a:t>
                      </a:r>
                      <a:endParaRPr kumimoji="1" lang="en-US" altLang="ja-JP" sz="1000" b="0" dirty="0">
                        <a:solidFill>
                          <a:srgbClr val="0000A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0137" marR="0" marT="0" marB="24548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239,140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72742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勤務医</a:t>
                      </a:r>
                      <a:endParaRPr kumimoji="1" lang="en-US" altLang="ja-JP" sz="1000" b="0" dirty="0">
                        <a:solidFill>
                          <a:srgbClr val="0000A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0137" marR="0" marT="0" marB="24548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195,847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18049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病院理事長・院長</a:t>
                      </a:r>
                      <a:endParaRPr kumimoji="1" lang="en-US" altLang="ja-JP" sz="1000" b="0" dirty="0">
                        <a:solidFill>
                          <a:srgbClr val="0000A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0137" marR="0" marT="0" marB="24548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9,044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593480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診療所理事長・院長</a:t>
                      </a:r>
                      <a:endParaRPr kumimoji="1" lang="en-US" altLang="ja-JP" sz="1000" b="0" dirty="0">
                        <a:solidFill>
                          <a:srgbClr val="0000A0"/>
                        </a:solidFill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70137" marR="0" marT="0" marB="24548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34,249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571752"/>
                  </a:ext>
                </a:extLst>
              </a:tr>
              <a:tr h="234959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薬剤師</a:t>
                      </a:r>
                    </a:p>
                  </a:txBody>
                  <a:tcPr marL="70137" marR="0" marT="0" marB="17535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213,846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60985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薬剤師（薬局開設）</a:t>
                      </a:r>
                    </a:p>
                  </a:txBody>
                  <a:tcPr marL="70137" marR="0" marT="0" marB="17535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11,222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50890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薬剤師（薬局勤務）</a:t>
                      </a:r>
                    </a:p>
                  </a:txBody>
                  <a:tcPr marL="70137" marR="0" marT="0" marB="17535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114,781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593057"/>
                  </a:ext>
                </a:extLst>
              </a:tr>
              <a:tr h="234959">
                <a:tc>
                  <a:txBody>
                    <a:bodyPr/>
                    <a:lstStyle/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薬剤師（病医院勤務）</a:t>
                      </a:r>
                    </a:p>
                  </a:txBody>
                  <a:tcPr marL="70137" marR="0" marT="0" marB="17535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37,973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062267"/>
                  </a:ext>
                </a:extLst>
              </a:tr>
              <a:tr h="234959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看護師・准看護師</a:t>
                      </a:r>
                    </a:p>
                  </a:txBody>
                  <a:tcPr marL="70137" marR="0" marT="0" marB="17535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79,844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0508"/>
                  </a:ext>
                </a:extLst>
              </a:tr>
              <a:tr h="234959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kumimoji="1" lang="ja-JP" altLang="en-US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総数</a:t>
                      </a:r>
                    </a:p>
                  </a:txBody>
                  <a:tcPr marL="70137" marR="0" marT="35068" marB="24548" anchor="b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r" defTabSz="964245" rtl="0" eaLnBrk="1" fontAlgn="ctr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dirty="0">
                          <a:solidFill>
                            <a:srgbClr val="0000A0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532,830</a:t>
                      </a:r>
                    </a:p>
                  </a:txBody>
                  <a:tcPr marL="0" marR="70137" marT="17535" marB="35068" anchor="b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366791"/>
                  </a:ext>
                </a:extLst>
              </a:tr>
            </a:tbl>
          </a:graphicData>
        </a:graphic>
      </p:graphicFrame>
      <p:graphicFrame>
        <p:nvGraphicFramePr>
          <p:cNvPr id="78" name="表 77">
            <a:extLst>
              <a:ext uri="{FF2B5EF4-FFF2-40B4-BE49-F238E27FC236}">
                <a16:creationId xmlns:a16="http://schemas.microsoft.com/office/drawing/2014/main" id="{DE4D5271-05A6-17CF-DC16-351DE9F23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03935"/>
              </p:ext>
            </p:extLst>
          </p:nvPr>
        </p:nvGraphicFramePr>
        <p:xfrm>
          <a:off x="6106589" y="1443351"/>
          <a:ext cx="1711341" cy="4348496"/>
        </p:xfrm>
        <a:graphic>
          <a:graphicData uri="http://schemas.openxmlformats.org/drawingml/2006/table">
            <a:tbl>
              <a:tblPr firstRow="1" bandRow="1"/>
              <a:tblGrid>
                <a:gridCol w="1122191">
                  <a:extLst>
                    <a:ext uri="{9D8B030D-6E8A-4147-A177-3AD203B41FA5}">
                      <a16:colId xmlns:a16="http://schemas.microsoft.com/office/drawing/2014/main" val="2463587821"/>
                    </a:ext>
                  </a:extLst>
                </a:gridCol>
                <a:gridCol w="589150">
                  <a:extLst>
                    <a:ext uri="{9D8B030D-6E8A-4147-A177-3AD203B41FA5}">
                      <a16:colId xmlns:a16="http://schemas.microsoft.com/office/drawing/2014/main" val="711373195"/>
                    </a:ext>
                  </a:extLst>
                </a:gridCol>
              </a:tblGrid>
              <a:tr h="280547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診療科目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1753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kern="1200">
                          <a:solidFill>
                            <a:schemeClr val="bg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会員数</a:t>
                      </a:r>
                    </a:p>
                  </a:txBody>
                  <a:tcPr marL="0" marR="0" marT="17535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957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71,980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72742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呼吸器内科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9,184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6098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消化器内科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17,110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0508"/>
                  </a:ext>
                </a:extLst>
              </a:tr>
              <a:tr h="385753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内分泌代謝内科・</a:t>
                      </a:r>
                      <a:endParaRPr lang="vi-VN" altLang="ja-JP" sz="1000" b="0" i="0" u="none" strike="noStrike" dirty="0">
                        <a:solidFill>
                          <a:srgbClr val="0000A0"/>
                        </a:solidFill>
                        <a:effectLst/>
                        <a:latin typeface="Meiryo UI" panose="020B0604030504040204" pitchFamily="50" charset="-128"/>
                        <a:ea typeface="Meiryo" panose="020B0604030504040204" pitchFamily="34" charset="-128"/>
                      </a:endParaRPr>
                    </a:p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糖尿病科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7,029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276444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腎臓内科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5,481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1905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血液内科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2,981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72960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神経内科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5,720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83304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腫瘍内科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1,059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36679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心療内科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2,385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28101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その他の内科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4,772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62923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心臓血管外科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2,814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22233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呼吸器外科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2,089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98592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消化器外科</a:t>
                      </a:r>
                    </a:p>
                  </a:txBody>
                  <a:tcPr marL="52603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9,109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31358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脳神経外科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6,099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92877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小児外科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777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45194"/>
                  </a:ext>
                </a:extLst>
              </a:tr>
            </a:tbl>
          </a:graphicData>
        </a:graphic>
      </p:graphicFrame>
      <p:graphicFrame>
        <p:nvGraphicFramePr>
          <p:cNvPr id="80" name="表 79">
            <a:extLst>
              <a:ext uri="{FF2B5EF4-FFF2-40B4-BE49-F238E27FC236}">
                <a16:creationId xmlns:a16="http://schemas.microsoft.com/office/drawing/2014/main" id="{C3682C34-23BF-D228-4834-2DE21F6C0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987561"/>
              </p:ext>
            </p:extLst>
          </p:nvPr>
        </p:nvGraphicFramePr>
        <p:xfrm>
          <a:off x="7968821" y="1443351"/>
          <a:ext cx="1711341" cy="4348495"/>
        </p:xfrm>
        <a:graphic>
          <a:graphicData uri="http://schemas.openxmlformats.org/drawingml/2006/table">
            <a:tbl>
              <a:tblPr firstRow="1" bandRow="1"/>
              <a:tblGrid>
                <a:gridCol w="1122191">
                  <a:extLst>
                    <a:ext uri="{9D8B030D-6E8A-4147-A177-3AD203B41FA5}">
                      <a16:colId xmlns:a16="http://schemas.microsoft.com/office/drawing/2014/main" val="2463587821"/>
                    </a:ext>
                  </a:extLst>
                </a:gridCol>
                <a:gridCol w="589150">
                  <a:extLst>
                    <a:ext uri="{9D8B030D-6E8A-4147-A177-3AD203B41FA5}">
                      <a16:colId xmlns:a16="http://schemas.microsoft.com/office/drawing/2014/main" val="711373195"/>
                    </a:ext>
                  </a:extLst>
                </a:gridCol>
              </a:tblGrid>
              <a:tr h="280547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診療科目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1753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kern="1200">
                          <a:solidFill>
                            <a:schemeClr val="bg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会員数</a:t>
                      </a:r>
                    </a:p>
                  </a:txBody>
                  <a:tcPr marL="0" marR="0" marT="17535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957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12,762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72742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整形外科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13,378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6098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形成外科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2,298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0508"/>
                  </a:ext>
                </a:extLst>
              </a:tr>
              <a:tr h="266520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口腔外科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276444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その他の外科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1,755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1905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循環器科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15,364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72960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アレルギー科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3,007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83304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リウマチ科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3,436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36679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老年科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1,491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28101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総合診療科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2,601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62923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精神科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10,216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22233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小児科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16,092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985921"/>
                  </a:ext>
                </a:extLst>
              </a:tr>
              <a:tr h="382246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リハビリテー</a:t>
                      </a:r>
                      <a:endParaRPr kumimoji="1" lang="vi-VN" altLang="ja-JP" sz="1000" b="0" i="0" u="none" strike="noStrike" kern="1200" dirty="0">
                        <a:solidFill>
                          <a:srgbClr val="0000A0"/>
                        </a:solidFill>
                        <a:effectLst/>
                        <a:latin typeface="Meiryo UI" panose="020B0604030504040204" pitchFamily="50" charset="-128"/>
                        <a:ea typeface="Meiryo" panose="020B0604030504040204" pitchFamily="34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ション科</a:t>
                      </a:r>
                    </a:p>
                  </a:txBody>
                  <a:tcPr marL="42082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4,783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31358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産婦人科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8,082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92877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乳腺科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731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45194"/>
                  </a:ext>
                </a:extLst>
              </a:tr>
            </a:tbl>
          </a:graphicData>
        </a:graphic>
      </p:graphicFrame>
      <p:graphicFrame>
        <p:nvGraphicFramePr>
          <p:cNvPr id="82" name="表 81">
            <a:extLst>
              <a:ext uri="{FF2B5EF4-FFF2-40B4-BE49-F238E27FC236}">
                <a16:creationId xmlns:a16="http://schemas.microsoft.com/office/drawing/2014/main" id="{6846C6A3-C1D2-CDB6-29CD-FE41B5B62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807030"/>
              </p:ext>
            </p:extLst>
          </p:nvPr>
        </p:nvGraphicFramePr>
        <p:xfrm>
          <a:off x="9816589" y="1443351"/>
          <a:ext cx="1711341" cy="3706741"/>
        </p:xfrm>
        <a:graphic>
          <a:graphicData uri="http://schemas.openxmlformats.org/drawingml/2006/table">
            <a:tbl>
              <a:tblPr firstRow="1" bandRow="1"/>
              <a:tblGrid>
                <a:gridCol w="1122191">
                  <a:extLst>
                    <a:ext uri="{9D8B030D-6E8A-4147-A177-3AD203B41FA5}">
                      <a16:colId xmlns:a16="http://schemas.microsoft.com/office/drawing/2014/main" val="2463587821"/>
                    </a:ext>
                  </a:extLst>
                </a:gridCol>
                <a:gridCol w="589150">
                  <a:extLst>
                    <a:ext uri="{9D8B030D-6E8A-4147-A177-3AD203B41FA5}">
                      <a16:colId xmlns:a16="http://schemas.microsoft.com/office/drawing/2014/main" val="711373195"/>
                    </a:ext>
                  </a:extLst>
                </a:gridCol>
              </a:tblGrid>
              <a:tr h="280547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診療科目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17535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b="1" kern="1200">
                          <a:solidFill>
                            <a:schemeClr val="lt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kern="1200">
                          <a:solidFill>
                            <a:schemeClr val="bg1"/>
                          </a:solidFill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会員数</a:t>
                      </a:r>
                    </a:p>
                  </a:txBody>
                  <a:tcPr marL="0" marR="0" marT="17535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957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眼科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5,306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72742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耳鼻咽喉科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5,222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06098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皮膚科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7,092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350508"/>
                  </a:ext>
                </a:extLst>
              </a:tr>
              <a:tr h="266520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泌尿器科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5,339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276444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放射線科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4,981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1905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麻酔科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7,380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72960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緩和ケア科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1,003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833045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救急・</a:t>
                      </a:r>
                      <a:r>
                        <a:rPr kumimoji="1" lang="en-US" sz="1000" b="0" i="0" u="none" strike="noStrike" kern="1200" dirty="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ICU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6,298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366791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性病科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281016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肛門科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794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962923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基礎医学系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1,795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222337"/>
                  </a:ext>
                </a:extLst>
              </a:tr>
              <a:tr h="263014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病理科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889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985921"/>
                  </a:ext>
                </a:extLst>
              </a:tr>
              <a:tr h="266520">
                <a:tc>
                  <a:txBody>
                    <a:bodyPr/>
                    <a:lstStyle>
                      <a:lvl1pPr marL="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1pPr>
                      <a:lvl2pPr marL="46323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2pPr>
                      <a:lvl3pPr marL="92647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3pPr>
                      <a:lvl4pPr marL="138970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4pPr>
                      <a:lvl5pPr marL="185294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5pPr>
                      <a:lvl6pPr marL="231617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6pPr>
                      <a:lvl7pPr marL="277941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7pPr>
                      <a:lvl8pPr marL="3242645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8pPr>
                      <a:lvl9pPr marL="3705880" algn="l" defTabSz="926470" rtl="0" eaLnBrk="1" latinLnBrk="0" hangingPunct="1">
                        <a:defRPr kumimoji="1" sz="1824" kern="1200">
                          <a:solidFill>
                            <a:schemeClr val="dk1"/>
                          </a:solidFill>
                          <a:latin typeface="游ゴシック" panose="02110004020202020204"/>
                        </a:defRPr>
                      </a:lvl9pPr>
                    </a:lstStyle>
                    <a:p>
                      <a:pPr marL="0" algn="l" defTabSz="914400" rtl="0" eaLnBrk="1" fontAlgn="ctr" latinLnBrk="0" hangingPunct="1"/>
                      <a:r>
                        <a:rPr kumimoji="1" lang="ja-JP" altLang="en-US" sz="1000" b="0" i="0" u="none" strike="noStrike" kern="1200">
                          <a:solidFill>
                            <a:srgbClr val="0000A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  <a:cs typeface="+mn-cs"/>
                        </a:rPr>
                        <a:t> その他</a:t>
                      </a:r>
                    </a:p>
                  </a:txBody>
                  <a:tcPr marL="17535" marR="6404" marT="35068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2C92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20,090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3FC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31358"/>
                  </a:ext>
                </a:extLst>
              </a:tr>
            </a:tbl>
          </a:graphicData>
        </a:graphic>
      </p:graphicFrame>
      <p:sp>
        <p:nvSpPr>
          <p:cNvPr id="84" name="フリーフォーム 93">
            <a:extLst>
              <a:ext uri="{FF2B5EF4-FFF2-40B4-BE49-F238E27FC236}">
                <a16:creationId xmlns:a16="http://schemas.microsoft.com/office/drawing/2014/main" id="{94E2EF60-0F70-0847-A902-0569BDE28790}"/>
              </a:ext>
            </a:extLst>
          </p:cNvPr>
          <p:cNvSpPr/>
          <p:nvPr/>
        </p:nvSpPr>
        <p:spPr>
          <a:xfrm rot="21600000" flipH="1">
            <a:off x="2634763" y="4671477"/>
            <a:ext cx="337292" cy="78025"/>
          </a:xfrm>
          <a:custGeom>
            <a:avLst/>
            <a:gdLst>
              <a:gd name="connsiteX0" fmla="*/ 364998 w 364997"/>
              <a:gd name="connsiteY0" fmla="*/ 0 h 100076"/>
              <a:gd name="connsiteX1" fmla="*/ 113665 w 364997"/>
              <a:gd name="connsiteY1" fmla="*/ 0 h 100076"/>
              <a:gd name="connsiteX2" fmla="*/ 0 w 364997"/>
              <a:gd name="connsiteY2" fmla="*/ 100076 h 10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997" h="100076">
                <a:moveTo>
                  <a:pt x="364998" y="0"/>
                </a:moveTo>
                <a:lnTo>
                  <a:pt x="113665" y="0"/>
                </a:lnTo>
                <a:lnTo>
                  <a:pt x="0" y="100076"/>
                </a:lnTo>
              </a:path>
            </a:pathLst>
          </a:custGeom>
          <a:noFill/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6" name="フリーフォーム 93">
            <a:extLst>
              <a:ext uri="{FF2B5EF4-FFF2-40B4-BE49-F238E27FC236}">
                <a16:creationId xmlns:a16="http://schemas.microsoft.com/office/drawing/2014/main" id="{1D0D1D04-59A7-21B7-0185-1C6DC3751657}"/>
              </a:ext>
            </a:extLst>
          </p:cNvPr>
          <p:cNvSpPr/>
          <p:nvPr/>
        </p:nvSpPr>
        <p:spPr>
          <a:xfrm>
            <a:off x="3659537" y="4869331"/>
            <a:ext cx="355553" cy="97487"/>
          </a:xfrm>
          <a:custGeom>
            <a:avLst/>
            <a:gdLst>
              <a:gd name="connsiteX0" fmla="*/ 364998 w 364997"/>
              <a:gd name="connsiteY0" fmla="*/ 0 h 100076"/>
              <a:gd name="connsiteX1" fmla="*/ 113665 w 364997"/>
              <a:gd name="connsiteY1" fmla="*/ 0 h 100076"/>
              <a:gd name="connsiteX2" fmla="*/ 0 w 364997"/>
              <a:gd name="connsiteY2" fmla="*/ 100076 h 10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997" h="100076">
                <a:moveTo>
                  <a:pt x="364998" y="0"/>
                </a:moveTo>
                <a:lnTo>
                  <a:pt x="113665" y="0"/>
                </a:lnTo>
                <a:lnTo>
                  <a:pt x="0" y="100076"/>
                </a:lnTo>
              </a:path>
            </a:pathLst>
          </a:custGeom>
          <a:noFill/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8" name="フリーフォーム 93">
            <a:extLst>
              <a:ext uri="{FF2B5EF4-FFF2-40B4-BE49-F238E27FC236}">
                <a16:creationId xmlns:a16="http://schemas.microsoft.com/office/drawing/2014/main" id="{84D6812D-4821-4490-F468-CF2D461EBADE}"/>
              </a:ext>
            </a:extLst>
          </p:cNvPr>
          <p:cNvSpPr/>
          <p:nvPr/>
        </p:nvSpPr>
        <p:spPr>
          <a:xfrm>
            <a:off x="3940555" y="5756119"/>
            <a:ext cx="355553" cy="97487"/>
          </a:xfrm>
          <a:custGeom>
            <a:avLst/>
            <a:gdLst>
              <a:gd name="connsiteX0" fmla="*/ 364998 w 364997"/>
              <a:gd name="connsiteY0" fmla="*/ 0 h 100076"/>
              <a:gd name="connsiteX1" fmla="*/ 113665 w 364997"/>
              <a:gd name="connsiteY1" fmla="*/ 0 h 100076"/>
              <a:gd name="connsiteX2" fmla="*/ 0 w 364997"/>
              <a:gd name="connsiteY2" fmla="*/ 100076 h 10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997" h="100076">
                <a:moveTo>
                  <a:pt x="364998" y="0"/>
                </a:moveTo>
                <a:lnTo>
                  <a:pt x="113665" y="0"/>
                </a:lnTo>
                <a:lnTo>
                  <a:pt x="0" y="100076"/>
                </a:lnTo>
              </a:path>
            </a:pathLst>
          </a:custGeom>
          <a:noFill/>
          <a:ln w="3810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890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VN" altLang="en-US" sz="1754" b="0" i="0" u="none" strike="noStrike" kern="0" cap="none" spc="0" normalizeH="0" baseline="0" noProof="0">
              <a:ln>
                <a:noFill/>
              </a:ln>
              <a:solidFill>
                <a:srgbClr val="0000A0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graphicFrame>
        <p:nvGraphicFramePr>
          <p:cNvPr id="90" name="グラフ 89">
            <a:extLst>
              <a:ext uri="{FF2B5EF4-FFF2-40B4-BE49-F238E27FC236}">
                <a16:creationId xmlns:a16="http://schemas.microsoft.com/office/drawing/2014/main" id="{F8F7BEE5-2E93-36DF-3EF8-881D081A4E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862800"/>
              </p:ext>
            </p:extLst>
          </p:nvPr>
        </p:nvGraphicFramePr>
        <p:xfrm>
          <a:off x="1873472" y="4652280"/>
          <a:ext cx="2423281" cy="1898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3100235"/>
      </p:ext>
    </p:extLst>
  </p:cSld>
  <p:clrMapOvr>
    <a:masterClrMapping/>
  </p:clrMapOvr>
</p:sld>
</file>

<file path=ppt/theme/theme1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b54e04a-f2ad-4feb-b211-739ca8db5bc3" xsi:nil="true"/>
    <_x5099__x8003_ xmlns="dc369000-971c-4de2-98e9-ecd6e5b4885d" xsi:nil="true"/>
    <lcf76f155ced4ddcb4097134ff3c332f xmlns="dc369000-971c-4de2-98e9-ecd6e5b4885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F1CE489-9D1B-46FF-9D4F-09DD6832D013}"/>
</file>

<file path=customXml/itemProps2.xml><?xml version="1.0" encoding="utf-8"?>
<ds:datastoreItem xmlns:ds="http://schemas.openxmlformats.org/officeDocument/2006/customXml" ds:itemID="{E19933CA-BAD3-41E5-9242-FC5FE3EF4B0B}"/>
</file>

<file path=customXml/itemProps3.xml><?xml version="1.0" encoding="utf-8"?>
<ds:datastoreItem xmlns:ds="http://schemas.openxmlformats.org/officeDocument/2006/customXml" ds:itemID="{4255B33F-21C1-4FDF-8A3D-B8E02C7D3B28}"/>
</file>

<file path=docProps/app.xml><?xml version="1.0" encoding="utf-8"?>
<Properties xmlns="http://schemas.openxmlformats.org/officeDocument/2006/extended-properties" xmlns:vt="http://schemas.openxmlformats.org/officeDocument/2006/docPropsVTypes">
  <Template>日経BP</Template>
  <TotalTime>3731</TotalTime>
  <Words>477</Words>
  <Application>Microsoft Office PowerPoint</Application>
  <PresentationFormat>ワイド画面</PresentationFormat>
  <Paragraphs>162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メイリオ</vt:lpstr>
      <vt:lpstr>游ゴシック</vt:lpstr>
      <vt:lpstr>Arial</vt:lpstr>
      <vt:lpstr>4_デザインの設定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渡部 直樹</dc:creator>
  <cp:lastModifiedBy>藤田 恵美</cp:lastModifiedBy>
  <cp:revision>51</cp:revision>
  <cp:lastPrinted>2026-10-05T05:23:23Z</cp:lastPrinted>
  <dcterms:created xsi:type="dcterms:W3CDTF">2026-02-03T12:00:00Z</dcterms:created>
  <dcterms:modified xsi:type="dcterms:W3CDTF">2026-10-05T05:41:00Z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