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4"/>
  </p:notesMasterIdLst>
  <p:sldIdLst>
    <p:sldId id="347" r:id="rId2"/>
    <p:sldId id="346" r:id="rId3"/>
  </p:sldIdLst>
  <p:sldSz cx="12192000" cy="6858000"/>
  <p:notesSz cx="6858000" cy="9144000"/>
  <p:defaultTextStyle>
    <a:defPPr>
      <a:defRPr lang="ja-JP"/>
    </a:defPPr>
    <a:lvl1pPr marL="0" algn="l" defTabSz="976945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1pPr>
    <a:lvl2pPr marL="488472" algn="l" defTabSz="976945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2pPr>
    <a:lvl3pPr marL="976945" algn="l" defTabSz="976945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3pPr>
    <a:lvl4pPr marL="1465417" algn="l" defTabSz="976945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4pPr>
    <a:lvl5pPr marL="1953890" algn="l" defTabSz="976945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5pPr>
    <a:lvl6pPr marL="2442362" algn="l" defTabSz="976945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6pPr>
    <a:lvl7pPr marL="2930835" algn="l" defTabSz="976945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7pPr>
    <a:lvl8pPr marL="3419307" algn="l" defTabSz="976945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8pPr>
    <a:lvl9pPr marL="3907780" algn="l" defTabSz="976945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3D1"/>
    <a:srgbClr val="D5E3CF"/>
    <a:srgbClr val="002C92"/>
    <a:srgbClr val="196D6B"/>
    <a:srgbClr val="E6EA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785" autoAdjust="0"/>
    <p:restoredTop sz="94909" autoAdjust="0"/>
  </p:normalViewPr>
  <p:slideViewPr>
    <p:cSldViewPr snapToGrid="0">
      <p:cViewPr varScale="1">
        <p:scale>
          <a:sx n="59" d="100"/>
          <a:sy n="59" d="100"/>
        </p:scale>
        <p:origin x="12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158183855992162"/>
          <c:y val="0.26174666087523074"/>
          <c:w val="0.66835070564537191"/>
          <c:h val="0.509923936583271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会員数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Sheet1!$A$8:$A$13</c:f>
              <c:strCache>
                <c:ptCount val="6"/>
                <c:pt idx="0">
                  <c:v>2021年</c:v>
                </c:pt>
                <c:pt idx="1">
                  <c:v>2022年</c:v>
                </c:pt>
                <c:pt idx="2">
                  <c:v>2023年</c:v>
                </c:pt>
                <c:pt idx="3">
                  <c:v>2024年</c:v>
                </c:pt>
                <c:pt idx="4">
                  <c:v>2025年</c:v>
                </c:pt>
                <c:pt idx="5">
                  <c:v>2026年</c:v>
                </c:pt>
              </c:strCache>
            </c:strRef>
          </c:cat>
          <c:val>
            <c:numRef>
              <c:f>Sheet1!$B$8:$B$13</c:f>
              <c:numCache>
                <c:formatCode>#,##0</c:formatCode>
                <c:ptCount val="6"/>
                <c:pt idx="0">
                  <c:v>864490</c:v>
                </c:pt>
                <c:pt idx="1">
                  <c:v>920498</c:v>
                </c:pt>
                <c:pt idx="2">
                  <c:v>965018</c:v>
                </c:pt>
                <c:pt idx="3">
                  <c:v>1010649</c:v>
                </c:pt>
                <c:pt idx="4">
                  <c:v>1046174</c:v>
                </c:pt>
                <c:pt idx="5" formatCode="General">
                  <c:v>1059748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6D-4DF5-B1A4-49216BBF88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4921592"/>
        <c:axId val="664922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医師会員数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Sheet1!$A$8:$A$13</c:f>
              <c:strCache>
                <c:ptCount val="6"/>
                <c:pt idx="0">
                  <c:v>2021年</c:v>
                </c:pt>
                <c:pt idx="1">
                  <c:v>2022年</c:v>
                </c:pt>
                <c:pt idx="2">
                  <c:v>2023年</c:v>
                </c:pt>
                <c:pt idx="3">
                  <c:v>2024年</c:v>
                </c:pt>
                <c:pt idx="4">
                  <c:v>2025年</c:v>
                </c:pt>
                <c:pt idx="5">
                  <c:v>2026年</c:v>
                </c:pt>
              </c:strCache>
            </c:strRef>
          </c:cat>
          <c:val>
            <c:numRef>
              <c:f>Sheet1!$C$8:$C$13</c:f>
              <c:numCache>
                <c:formatCode>#,##0</c:formatCode>
                <c:ptCount val="6"/>
                <c:pt idx="0">
                  <c:v>196847</c:v>
                </c:pt>
                <c:pt idx="1">
                  <c:v>207945</c:v>
                </c:pt>
                <c:pt idx="2">
                  <c:v>218240</c:v>
                </c:pt>
                <c:pt idx="3">
                  <c:v>227727</c:v>
                </c:pt>
                <c:pt idx="4">
                  <c:v>234623</c:v>
                </c:pt>
                <c:pt idx="5" formatCode="General">
                  <c:v>237912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46D-4DF5-B1A4-49216BBF88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4930448"/>
        <c:axId val="664924544"/>
      </c:lineChart>
      <c:catAx>
        <c:axId val="664921592"/>
        <c:scaling>
          <c:orientation val="minMax"/>
        </c:scaling>
        <c:delete val="0"/>
        <c:axPos val="b"/>
        <c:numFmt formatCode="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2248"/>
        <c:crosses val="autoZero"/>
        <c:auto val="1"/>
        <c:lblAlgn val="ctr"/>
        <c:lblOffset val="100"/>
        <c:noMultiLvlLbl val="0"/>
      </c:catAx>
      <c:valAx>
        <c:axId val="664922248"/>
        <c:scaling>
          <c:orientation val="minMax"/>
          <c:max val="1100000"/>
          <c:min val="500000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1592"/>
        <c:crosses val="autoZero"/>
        <c:crossBetween val="between"/>
        <c:majorUnit val="100000"/>
        <c:minorUnit val="50000"/>
      </c:valAx>
      <c:valAx>
        <c:axId val="664924544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30448"/>
        <c:crosses val="max"/>
        <c:crossBetween val="between"/>
      </c:valAx>
      <c:catAx>
        <c:axId val="6649304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49245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589589390853"/>
          <c:y val="0.88489614704199959"/>
          <c:w val="0.44669389908535589"/>
          <c:h val="0.112113293708085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B73D4D5-B0A5-4AFB-8C40-DC45EE5BA0E0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0"/>
      <dgm:spPr/>
    </dgm:pt>
    <dgm:pt modelId="{3C1604E6-D48F-4199-B7A5-C884AD77753A}" type="pres">
      <dgm:prSet presAssocID="{2B73D4D5-B0A5-4AFB-8C40-DC45EE5BA0E0}" presName="Name0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90063737-ADE0-454D-843D-4667F3F92C37}" type="presOf" srcId="{2B73D4D5-B0A5-4AFB-8C40-DC45EE5BA0E0}" destId="{3C1604E6-D48F-4199-B7A5-C884AD77753A}" srcOrd="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B73D4D5-B0A5-4AFB-8C40-DC45EE5BA0E0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0"/>
      <dgm:spPr/>
    </dgm:pt>
    <dgm:pt modelId="{3C1604E6-D48F-4199-B7A5-C884AD77753A}" type="pres">
      <dgm:prSet presAssocID="{2B73D4D5-B0A5-4AFB-8C40-DC45EE5BA0E0}" presName="Name0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90063737-ADE0-454D-843D-4667F3F92C37}" type="presOf" srcId="{2B73D4D5-B0A5-4AFB-8C40-DC45EE5BA0E0}" destId="{3C1604E6-D48F-4199-B7A5-C884AD77753A}" srcOrd="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0.07949</cdr:x>
      <cdr:y>0.01499</cdr:y>
    </cdr:from>
    <cdr:to>
      <cdr:x>0.94418</cdr:x>
      <cdr:y>0.19126</cdr:y>
    </cdr:to>
    <cdr:sp macro="" textlink="">
      <cdr:nvSpPr>
        <cdr:cNvPr id="2" name="フローチャート: 処理 1">
          <a:extLst xmlns:a="http://schemas.openxmlformats.org/drawingml/2006/main">
            <a:ext uri="{FF2B5EF4-FFF2-40B4-BE49-F238E27FC236}">
              <a16:creationId xmlns:a16="http://schemas.microsoft.com/office/drawing/2014/main" id="{7085E422-B128-48D4-92E3-A32F3464D8EF}"/>
            </a:ext>
          </a:extLst>
        </cdr:cNvPr>
        <cdr:cNvSpPr/>
      </cdr:nvSpPr>
      <cdr:spPr>
        <a:xfrm xmlns:a="http://schemas.openxmlformats.org/drawingml/2006/main">
          <a:off x="274989" y="25888"/>
          <a:ext cx="2991365" cy="304328"/>
        </a:xfrm>
        <a:prstGeom xmlns:a="http://schemas.openxmlformats.org/drawingml/2006/main" prst="flowChartProcess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ja-JP"/>
        </a:p>
      </cdr:txBody>
    </cdr:sp>
  </cdr:relSizeAnchor>
  <cdr:relSizeAnchor xmlns:cdr="http://schemas.openxmlformats.org/drawingml/2006/chartDrawing">
    <cdr:from>
      <cdr:x>0</cdr:x>
      <cdr:y>0.03717</cdr:y>
    </cdr:from>
    <cdr:to>
      <cdr:x>1</cdr:x>
      <cdr:y>0.19245</cdr:y>
    </cdr:to>
    <cdr:sp macro="" textlink="">
      <cdr:nvSpPr>
        <cdr:cNvPr id="3" name="フローチャート: 処理 2">
          <a:extLst xmlns:a="http://schemas.openxmlformats.org/drawingml/2006/main">
            <a:ext uri="{FF2B5EF4-FFF2-40B4-BE49-F238E27FC236}">
              <a16:creationId xmlns:a16="http://schemas.microsoft.com/office/drawing/2014/main" id="{EB0F44AD-6250-4090-BBBA-67036DEBAB2C}"/>
            </a:ext>
          </a:extLst>
        </cdr:cNvPr>
        <cdr:cNvSpPr/>
      </cdr:nvSpPr>
      <cdr:spPr>
        <a:xfrm xmlns:a="http://schemas.openxmlformats.org/drawingml/2006/main">
          <a:off x="0" y="90490"/>
          <a:ext cx="5052591" cy="378060"/>
        </a:xfrm>
        <a:prstGeom xmlns:a="http://schemas.openxmlformats.org/drawingml/2006/main" prst="flowChartProcess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ja-JP"/>
          </a:defPPr>
          <a:lvl1pPr marL="0" algn="l" defTabSz="432054" rtl="0" eaLnBrk="1" latinLnBrk="0" hangingPunct="1">
            <a:defRPr kumimoji="1" sz="851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216027" algn="l" defTabSz="432054" rtl="0" eaLnBrk="1" latinLnBrk="0" hangingPunct="1">
            <a:defRPr kumimoji="1" sz="851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432054" algn="l" defTabSz="432054" rtl="0" eaLnBrk="1" latinLnBrk="0" hangingPunct="1">
            <a:defRPr kumimoji="1" sz="851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648081" algn="l" defTabSz="432054" rtl="0" eaLnBrk="1" latinLnBrk="0" hangingPunct="1">
            <a:defRPr kumimoji="1" sz="851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864108" algn="l" defTabSz="432054" rtl="0" eaLnBrk="1" latinLnBrk="0" hangingPunct="1">
            <a:defRPr kumimoji="1" sz="851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1080135" algn="l" defTabSz="432054" rtl="0" eaLnBrk="1" latinLnBrk="0" hangingPunct="1">
            <a:defRPr kumimoji="1" sz="851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1296162" algn="l" defTabSz="432054" rtl="0" eaLnBrk="1" latinLnBrk="0" hangingPunct="1">
            <a:defRPr kumimoji="1" sz="851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1512189" algn="l" defTabSz="432054" rtl="0" eaLnBrk="1" latinLnBrk="0" hangingPunct="1">
            <a:defRPr kumimoji="1" sz="851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1728216" algn="l" defTabSz="432054" rtl="0" eaLnBrk="1" latinLnBrk="0" hangingPunct="1">
            <a:defRPr kumimoji="1" sz="851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kumimoji="1" lang="ja-JP" altLang="en-US" sz="5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会員　　　　　 </a:t>
          </a:r>
          <a:r>
            <a:rPr lang="en-US" altLang="ja-JP" sz="5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864,490</a:t>
          </a:r>
          <a:r>
            <a:rPr kumimoji="1" lang="ja-JP" altLang="en-US" sz="5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　</a:t>
          </a:r>
          <a:r>
            <a:rPr lang="en-US" altLang="ja-JP" sz="5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920,498</a:t>
          </a:r>
          <a:r>
            <a:rPr kumimoji="1" lang="ja-JP" altLang="en-US" sz="5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   </a:t>
          </a:r>
          <a:r>
            <a:rPr lang="en-US" altLang="ja-JP" sz="5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965,018</a:t>
          </a:r>
          <a:r>
            <a:rPr kumimoji="1" lang="ja-JP" altLang="en-US" sz="5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　 </a:t>
          </a:r>
          <a:r>
            <a:rPr lang="en-US" altLang="ja-JP" sz="5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1,010,649</a:t>
          </a:r>
          <a:r>
            <a:rPr kumimoji="1" lang="ja-JP" altLang="en-US" sz="5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 　</a:t>
          </a:r>
          <a:r>
            <a:rPr lang="en-US" altLang="ja-JP" sz="5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1,046,174</a:t>
          </a:r>
          <a:r>
            <a:rPr kumimoji="1" lang="ja-JP" altLang="en-US" sz="5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　</a:t>
          </a:r>
          <a:r>
            <a:rPr lang="en-US" altLang="ja-JP" sz="5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1,059,748</a:t>
          </a:r>
          <a:r>
            <a:rPr kumimoji="1" lang="ja-JP" altLang="en-US" sz="5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　　　</a:t>
          </a:r>
          <a:endParaRPr kumimoji="1" lang="en-US" altLang="ja-JP" sz="500" b="1" dirty="0">
            <a:solidFill>
              <a:schemeClr val="accent1">
                <a:lumMod val="75000"/>
              </a:schemeClr>
            </a:solidFill>
            <a:latin typeface="Meiryo UI" panose="020B0604030504040204" pitchFamily="50" charset="-128"/>
            <a:ea typeface="Meiryo UI" panose="020B0604030504040204" pitchFamily="50" charset="-128"/>
          </a:endParaRPr>
        </a:p>
        <a:p xmlns:a="http://schemas.openxmlformats.org/drawingml/2006/main">
          <a:r>
            <a:rPr kumimoji="1" lang="ja-JP" altLang="en-US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医師会員　　</a:t>
          </a:r>
          <a:r>
            <a:rPr lang="ja-JP" altLang="en-US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 </a:t>
          </a:r>
          <a:r>
            <a:rPr lang="en-US" altLang="ja-JP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196,847</a:t>
          </a:r>
          <a:r>
            <a:rPr lang="ja-JP" altLang="en-US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　</a:t>
          </a:r>
          <a:r>
            <a:rPr lang="en-US" altLang="ja-JP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207,945</a:t>
          </a:r>
          <a:r>
            <a:rPr lang="ja-JP" altLang="en-US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　   </a:t>
          </a:r>
          <a:r>
            <a:rPr lang="en-US" altLang="ja-JP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218,240</a:t>
          </a:r>
          <a:r>
            <a:rPr lang="ja-JP" altLang="en-US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  </a:t>
          </a:r>
          <a:r>
            <a:rPr lang="en-US" altLang="ja-JP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227,727</a:t>
          </a:r>
          <a:r>
            <a:rPr lang="ja-JP" altLang="en-US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　   </a:t>
          </a:r>
          <a:r>
            <a:rPr lang="en-US" altLang="ja-JP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234,623</a:t>
          </a:r>
          <a:r>
            <a:rPr lang="ja-JP" altLang="en-US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  </a:t>
          </a:r>
          <a:r>
            <a:rPr lang="en-US" altLang="ja-JP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237,912</a:t>
          </a:r>
          <a:r>
            <a:rPr lang="ja-JP" altLang="en-US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人</a:t>
          </a:r>
          <a:endParaRPr kumimoji="1" lang="ja-JP" altLang="en-US" sz="500" b="1" dirty="0">
            <a:solidFill>
              <a:schemeClr val="accent2">
                <a:lumMod val="75000"/>
              </a:schemeClr>
            </a:solidFill>
            <a:latin typeface="Meiryo UI" panose="020B0604030504040204" pitchFamily="50" charset="-128"/>
            <a:ea typeface="Meiryo UI" panose="020B0604030504040204" pitchFamily="50" charset="-128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D1F894-870A-425C-BF0C-8C5BB7A54D60}" type="datetimeFigureOut">
              <a:rPr kumimoji="1" lang="ja-JP" altLang="en-US" smtClean="0"/>
              <a:t>2026/7/2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57D2CB-4504-423D-B790-70D4F6475C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48561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57D2CB-4504-423D-B790-70D4F6475C43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117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Master" Target="../slideMasters/slideMaster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/>
          <p:cNvSpPr/>
          <p:nvPr/>
        </p:nvSpPr>
        <p:spPr>
          <a:xfrm>
            <a:off x="1" y="3465820"/>
            <a:ext cx="12192000" cy="62673"/>
          </a:xfrm>
          <a:prstGeom prst="rect">
            <a:avLst/>
          </a:prstGeom>
          <a:gradFill flip="none" rotWithShape="1">
            <a:gsLst>
              <a:gs pos="0">
                <a:srgbClr val="002060"/>
              </a:gs>
              <a:gs pos="56000">
                <a:srgbClr val="0070C0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1875"/>
          </a:p>
        </p:txBody>
      </p:sp>
      <p:sp>
        <p:nvSpPr>
          <p:cNvPr id="12" name="正方形/長方形 11"/>
          <p:cNvSpPr/>
          <p:nvPr/>
        </p:nvSpPr>
        <p:spPr>
          <a:xfrm rot="10800000">
            <a:off x="3110921" y="3528495"/>
            <a:ext cx="6095022" cy="61107"/>
          </a:xfrm>
          <a:prstGeom prst="rect">
            <a:avLst/>
          </a:prstGeom>
          <a:gradFill flip="none" rotWithShape="1">
            <a:gsLst>
              <a:gs pos="0">
                <a:srgbClr val="002060"/>
              </a:gs>
              <a:gs pos="56000">
                <a:srgbClr val="0070C0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1875"/>
          </a:p>
        </p:txBody>
      </p:sp>
      <p:sp>
        <p:nvSpPr>
          <p:cNvPr id="17" name="タイトル 1"/>
          <p:cNvSpPr>
            <a:spLocks noGrp="1"/>
          </p:cNvSpPr>
          <p:nvPr>
            <p:ph type="title"/>
          </p:nvPr>
        </p:nvSpPr>
        <p:spPr>
          <a:xfrm>
            <a:off x="472908" y="586191"/>
            <a:ext cx="10972604" cy="454135"/>
          </a:xfrm>
          <a:prstGeom prst="rect">
            <a:avLst/>
          </a:prstGeom>
        </p:spPr>
        <p:txBody>
          <a:bodyPr/>
          <a:lstStyle>
            <a:lvl1pPr algn="l">
              <a:defRPr sz="2369" b="1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3CB3FD99-974A-9319-6BFC-FB7B8AEFCCA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7848" y="6017057"/>
            <a:ext cx="1516305" cy="509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23223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8">
          <p15:clr>
            <a:srgbClr val="FBAE40"/>
          </p15:clr>
        </p15:guide>
        <p15:guide id="2" pos="389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準スライド（テキストなし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B9B1E9B-9E15-4762-9BA5-7AFBA62BEE2C}"/>
              </a:ext>
            </a:extLst>
          </p:cNvPr>
          <p:cNvSpPr/>
          <p:nvPr/>
        </p:nvSpPr>
        <p:spPr>
          <a:xfrm>
            <a:off x="1" y="-9925"/>
            <a:ext cx="12192000" cy="657327"/>
          </a:xfrm>
          <a:prstGeom prst="rect">
            <a:avLst/>
          </a:prstGeom>
          <a:gradFill flip="none" rotWithShape="1">
            <a:gsLst>
              <a:gs pos="0">
                <a:srgbClr val="002060"/>
              </a:gs>
              <a:gs pos="56000">
                <a:srgbClr val="0070C0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1875"/>
          </a:p>
        </p:txBody>
      </p:sp>
      <p:sp>
        <p:nvSpPr>
          <p:cNvPr id="4" name="円/楕円 3">
            <a:extLst>
              <a:ext uri="{FF2B5EF4-FFF2-40B4-BE49-F238E27FC236}">
                <a16:creationId xmlns:a16="http://schemas.microsoft.com/office/drawing/2014/main" id="{98133C76-A082-4956-9F11-C0B0CF22F214}"/>
              </a:ext>
            </a:extLst>
          </p:cNvPr>
          <p:cNvSpPr/>
          <p:nvPr/>
        </p:nvSpPr>
        <p:spPr>
          <a:xfrm>
            <a:off x="11426499" y="89310"/>
            <a:ext cx="561546" cy="42617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fld id="{C6941255-49A1-4134-8C1F-CEFB21CC5FB5}" type="slidenum">
              <a:rPr lang="en-US" altLang="ja-JP" sz="987" b="1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pPr algn="ctr">
                <a:defRPr/>
              </a:pPr>
              <a:t>‹#›</a:t>
            </a:fld>
            <a:endParaRPr lang="en-US" altLang="ja-JP" sz="987" b="1" dirty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" name="タイトル 6">
            <a:extLst>
              <a:ext uri="{FF2B5EF4-FFF2-40B4-BE49-F238E27FC236}">
                <a16:creationId xmlns:a16="http://schemas.microsoft.com/office/drawing/2014/main" id="{32D8AC37-6C2B-4172-B035-5E8A55CB7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438" y="-1567"/>
            <a:ext cx="10902650" cy="639266"/>
          </a:xfrm>
          <a:prstGeom prst="rect">
            <a:avLst/>
          </a:prstGeom>
        </p:spPr>
        <p:txBody>
          <a:bodyPr anchor="ctr" anchorCtr="0"/>
          <a:lstStyle>
            <a:lvl1pPr algn="l">
              <a:defRPr sz="1974" b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2" name="Rectangle 7">
            <a:extLst>
              <a:ext uri="{FF2B5EF4-FFF2-40B4-BE49-F238E27FC236}">
                <a16:creationId xmlns:a16="http://schemas.microsoft.com/office/drawing/2014/main" id="{1A25F272-653F-0188-0637-A864A48F10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79464" y="6626894"/>
            <a:ext cx="3734711" cy="3337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987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© Nikkei Business Publications ,Inc.  All rights reserved. </a:t>
            </a:r>
          </a:p>
        </p:txBody>
      </p:sp>
    </p:spTree>
    <p:extLst>
      <p:ext uri="{BB962C8B-B14F-4D97-AF65-F5344CB8AC3E}">
        <p14:creationId xmlns:p14="http://schemas.microsoft.com/office/powerpoint/2010/main" val="2230055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途中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423076" y="301909"/>
            <a:ext cx="11345846" cy="3127092"/>
          </a:xfrm>
          <a:prstGeom prst="rect">
            <a:avLst/>
          </a:prstGeom>
          <a:gradFill flip="none" rotWithShape="1">
            <a:gsLst>
              <a:gs pos="0">
                <a:srgbClr val="002060"/>
              </a:gs>
              <a:gs pos="56000">
                <a:srgbClr val="0070C0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1875">
              <a:solidFill>
                <a:schemeClr val="bg1"/>
              </a:solidFill>
            </a:endParaRPr>
          </a:p>
        </p:txBody>
      </p:sp>
      <p:sp>
        <p:nvSpPr>
          <p:cNvPr id="5" name="正方形/長方形 4"/>
          <p:cNvSpPr/>
          <p:nvPr/>
        </p:nvSpPr>
        <p:spPr>
          <a:xfrm rot="10800000">
            <a:off x="423074" y="3429001"/>
            <a:ext cx="11345846" cy="3127090"/>
          </a:xfrm>
          <a:prstGeom prst="rect">
            <a:avLst/>
          </a:prstGeom>
          <a:gradFill flip="none" rotWithShape="1">
            <a:gsLst>
              <a:gs pos="0">
                <a:srgbClr val="002060"/>
              </a:gs>
              <a:gs pos="56000">
                <a:srgbClr val="0070C0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1875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3078" y="2860439"/>
            <a:ext cx="11345845" cy="1143783"/>
          </a:xfrm>
          <a:prstGeom prst="rect">
            <a:avLst/>
          </a:prstGeom>
        </p:spPr>
        <p:txBody>
          <a:bodyPr anchor="ctr" anchorCtr="0"/>
          <a:lstStyle>
            <a:lvl1pPr>
              <a:defRPr sz="3158" b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4" name="円/楕円 3">
            <a:extLst>
              <a:ext uri="{FF2B5EF4-FFF2-40B4-BE49-F238E27FC236}">
                <a16:creationId xmlns:a16="http://schemas.microsoft.com/office/drawing/2014/main" id="{5C94F91C-F29C-1360-21AD-B56F505BEC02}"/>
              </a:ext>
            </a:extLst>
          </p:cNvPr>
          <p:cNvSpPr/>
          <p:nvPr/>
        </p:nvSpPr>
        <p:spPr>
          <a:xfrm>
            <a:off x="11000059" y="444294"/>
            <a:ext cx="561546" cy="42617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fld id="{C6941255-49A1-4134-8C1F-CEFB21CC5FB5}" type="slidenum">
              <a:rPr lang="en-US" altLang="ja-JP" sz="987" b="1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pPr algn="ctr">
                <a:defRPr/>
              </a:pPr>
              <a:t>‹#›</a:t>
            </a:fld>
            <a:endParaRPr lang="en-US" altLang="ja-JP" sz="987" b="1" dirty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22974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途中タイトル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3CCA5021-4941-684D-502C-9822FE6634BF}"/>
              </a:ext>
            </a:extLst>
          </p:cNvPr>
          <p:cNvSpPr/>
          <p:nvPr/>
        </p:nvSpPr>
        <p:spPr>
          <a:xfrm>
            <a:off x="872112" y="763865"/>
            <a:ext cx="10447776" cy="5330270"/>
          </a:xfrm>
          <a:prstGeom prst="roundRect">
            <a:avLst/>
          </a:prstGeom>
          <a:noFill/>
          <a:ln w="76200">
            <a:solidFill>
              <a:srgbClr val="0070C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777"/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D99C05B3-7267-E9FA-278F-2C702A0F71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2112" y="2860439"/>
            <a:ext cx="10447776" cy="1143783"/>
          </a:xfrm>
          <a:prstGeom prst="rect">
            <a:avLst/>
          </a:prstGeom>
        </p:spPr>
        <p:txBody>
          <a:bodyPr anchor="ctr" anchorCtr="0"/>
          <a:lstStyle>
            <a:lvl1pPr>
              <a:defRPr sz="3158" b="1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898879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標準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1" y="-1567"/>
            <a:ext cx="12192000" cy="639266"/>
          </a:xfrm>
          <a:prstGeom prst="rect">
            <a:avLst/>
          </a:prstGeom>
          <a:gradFill flip="none" rotWithShape="1">
            <a:gsLst>
              <a:gs pos="0">
                <a:srgbClr val="002060"/>
              </a:gs>
              <a:gs pos="56000">
                <a:srgbClr val="0070C0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1875"/>
          </a:p>
        </p:txBody>
      </p:sp>
      <p:sp>
        <p:nvSpPr>
          <p:cNvPr id="4" name="円/楕円 3"/>
          <p:cNvSpPr/>
          <p:nvPr/>
        </p:nvSpPr>
        <p:spPr>
          <a:xfrm>
            <a:off x="11437695" y="89310"/>
            <a:ext cx="621423" cy="42617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fld id="{C6941255-49A1-4134-8C1F-CEFB21CC5FB5}" type="slidenum">
              <a:rPr lang="en-US" altLang="ja-JP" sz="987" b="1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メイリオ" panose="020B0604030504040204" pitchFamily="50" charset="-128"/>
              </a:rPr>
              <a:pPr algn="ctr">
                <a:defRPr/>
              </a:pPr>
              <a:t>‹#›</a:t>
            </a:fld>
            <a:endParaRPr lang="en-US" altLang="ja-JP" sz="987" b="1" dirty="0">
              <a:solidFill>
                <a:schemeClr val="tx2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7465796" y="6626664"/>
            <a:ext cx="4786529" cy="3337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r>
              <a:rPr lang="en-US" altLang="ja-JP" sz="987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©</a:t>
            </a:r>
            <a:r>
              <a:rPr lang="ja-JP" altLang="en-US" sz="987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ja-JP" sz="987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Nikkei Business Publications ,Inc.  All rights reserved. </a:t>
            </a:r>
          </a:p>
        </p:txBody>
      </p:sp>
      <p:sp>
        <p:nvSpPr>
          <p:cNvPr id="7" name="タイトル 6"/>
          <p:cNvSpPr>
            <a:spLocks noGrp="1"/>
          </p:cNvSpPr>
          <p:nvPr>
            <p:ph type="title"/>
          </p:nvPr>
        </p:nvSpPr>
        <p:spPr>
          <a:xfrm>
            <a:off x="334438" y="-1567"/>
            <a:ext cx="10902650" cy="639266"/>
          </a:xfrm>
          <a:prstGeom prst="rect">
            <a:avLst/>
          </a:prstGeom>
        </p:spPr>
        <p:txBody>
          <a:bodyPr anchor="ctr" anchorCtr="0"/>
          <a:lstStyle>
            <a:lvl1pPr algn="l">
              <a:defRPr sz="1974" b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1507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標準スライド（テキストなし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1A25F272-653F-0188-0637-A864A48F102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979464" y="6626894"/>
            <a:ext cx="3734711" cy="3337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987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© Nikkei Business Publications ,Inc.  All rights reserved. </a:t>
            </a:r>
          </a:p>
        </p:txBody>
      </p:sp>
      <p:graphicFrame>
        <p:nvGraphicFramePr>
          <p:cNvPr id="5" name="図表 4">
            <a:extLst>
              <a:ext uri="{FF2B5EF4-FFF2-40B4-BE49-F238E27FC236}">
                <a16:creationId xmlns:a16="http://schemas.microsoft.com/office/drawing/2014/main" id="{381DF08C-925E-649A-554B-A08278793DD3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585982608"/>
              </p:ext>
            </p:extLst>
          </p:nvPr>
        </p:nvGraphicFramePr>
        <p:xfrm>
          <a:off x="2032001" y="4486542"/>
          <a:ext cx="1121398" cy="7862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8E05B692-8AFB-9FB4-45EF-59227D2A980C}"/>
              </a:ext>
            </a:extLst>
          </p:cNvPr>
          <p:cNvCxnSpPr/>
          <p:nvPr userDrawn="1"/>
        </p:nvCxnSpPr>
        <p:spPr>
          <a:xfrm>
            <a:off x="247828" y="521293"/>
            <a:ext cx="11699193" cy="0"/>
          </a:xfrm>
          <a:prstGeom prst="line">
            <a:avLst/>
          </a:prstGeom>
          <a:ln>
            <a:solidFill>
              <a:srgbClr val="002C9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20599F1B-6090-A86D-1D17-CDE57C0591A1}"/>
              </a:ext>
            </a:extLst>
          </p:cNvPr>
          <p:cNvCxnSpPr/>
          <p:nvPr userDrawn="1"/>
        </p:nvCxnSpPr>
        <p:spPr>
          <a:xfrm>
            <a:off x="0" y="256374"/>
            <a:ext cx="589660" cy="0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971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標準スライド（テキストなし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1A25F272-653F-0188-0637-A864A48F102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979464" y="6626894"/>
            <a:ext cx="3734711" cy="3337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987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© Nikkei Business Publications ,Inc.  All rights reserved. </a:t>
            </a:r>
          </a:p>
        </p:txBody>
      </p:sp>
      <p:graphicFrame>
        <p:nvGraphicFramePr>
          <p:cNvPr id="5" name="図表 4">
            <a:extLst>
              <a:ext uri="{FF2B5EF4-FFF2-40B4-BE49-F238E27FC236}">
                <a16:creationId xmlns:a16="http://schemas.microsoft.com/office/drawing/2014/main" id="{381DF08C-925E-649A-554B-A08278793DD3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585982608"/>
              </p:ext>
            </p:extLst>
          </p:nvPr>
        </p:nvGraphicFramePr>
        <p:xfrm>
          <a:off x="2032001" y="4486542"/>
          <a:ext cx="1121398" cy="7862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8E05B692-8AFB-9FB4-45EF-59227D2A980C}"/>
              </a:ext>
            </a:extLst>
          </p:cNvPr>
          <p:cNvCxnSpPr/>
          <p:nvPr userDrawn="1"/>
        </p:nvCxnSpPr>
        <p:spPr>
          <a:xfrm>
            <a:off x="247828" y="521293"/>
            <a:ext cx="11699193" cy="0"/>
          </a:xfrm>
          <a:prstGeom prst="line">
            <a:avLst/>
          </a:prstGeom>
          <a:ln>
            <a:solidFill>
              <a:srgbClr val="002C9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20599F1B-6090-A86D-1D17-CDE57C0591A1}"/>
              </a:ext>
            </a:extLst>
          </p:cNvPr>
          <p:cNvCxnSpPr/>
          <p:nvPr userDrawn="1"/>
        </p:nvCxnSpPr>
        <p:spPr>
          <a:xfrm>
            <a:off x="0" y="256374"/>
            <a:ext cx="589660" cy="0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4108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3272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1" r:id="rId7"/>
  </p:sldLayoutIdLst>
  <p:txStyles>
    <p:titleStyle>
      <a:lvl1pPr algn="ctr" defTabSz="964245" rtl="0" eaLnBrk="1" latinLnBrk="0" hangingPunct="1">
        <a:spcBef>
          <a:spcPct val="0"/>
        </a:spcBef>
        <a:buNone/>
        <a:defRPr kumimoji="1" sz="463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1591" indent="-361591" algn="l" defTabSz="96424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356" kern="1200">
          <a:solidFill>
            <a:schemeClr val="tx1"/>
          </a:solidFill>
          <a:latin typeface="+mn-lt"/>
          <a:ea typeface="+mn-ea"/>
          <a:cs typeface="+mn-cs"/>
        </a:defRPr>
      </a:lvl1pPr>
      <a:lvl2pPr marL="783449" indent="-301326" algn="l" defTabSz="964245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961" kern="1200">
          <a:solidFill>
            <a:schemeClr val="tx1"/>
          </a:solidFill>
          <a:latin typeface="+mn-lt"/>
          <a:ea typeface="+mn-ea"/>
          <a:cs typeface="+mn-cs"/>
        </a:defRPr>
      </a:lvl2pPr>
      <a:lvl3pPr marL="1205306" indent="-241061" algn="l" defTabSz="96424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566" kern="1200">
          <a:solidFill>
            <a:schemeClr val="tx1"/>
          </a:solidFill>
          <a:latin typeface="+mn-lt"/>
          <a:ea typeface="+mn-ea"/>
          <a:cs typeface="+mn-cs"/>
        </a:defRPr>
      </a:lvl3pPr>
      <a:lvl4pPr marL="1687428" indent="-241061" algn="l" defTabSz="964245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73" kern="1200">
          <a:solidFill>
            <a:schemeClr val="tx1"/>
          </a:solidFill>
          <a:latin typeface="+mn-lt"/>
          <a:ea typeface="+mn-ea"/>
          <a:cs typeface="+mn-cs"/>
        </a:defRPr>
      </a:lvl4pPr>
      <a:lvl5pPr marL="2169550" indent="-241061" algn="l" defTabSz="964245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73" kern="1200">
          <a:solidFill>
            <a:schemeClr val="tx1"/>
          </a:solidFill>
          <a:latin typeface="+mn-lt"/>
          <a:ea typeface="+mn-ea"/>
          <a:cs typeface="+mn-cs"/>
        </a:defRPr>
      </a:lvl5pPr>
      <a:lvl6pPr marL="2651673" indent="-241061" algn="l" defTabSz="96424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73" kern="1200">
          <a:solidFill>
            <a:schemeClr val="tx1"/>
          </a:solidFill>
          <a:latin typeface="+mn-lt"/>
          <a:ea typeface="+mn-ea"/>
          <a:cs typeface="+mn-cs"/>
        </a:defRPr>
      </a:lvl6pPr>
      <a:lvl7pPr marL="3133795" indent="-241061" algn="l" defTabSz="96424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73" kern="1200">
          <a:solidFill>
            <a:schemeClr val="tx1"/>
          </a:solidFill>
          <a:latin typeface="+mn-lt"/>
          <a:ea typeface="+mn-ea"/>
          <a:cs typeface="+mn-cs"/>
        </a:defRPr>
      </a:lvl7pPr>
      <a:lvl8pPr marL="3615918" indent="-241061" algn="l" defTabSz="96424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73" kern="1200">
          <a:solidFill>
            <a:schemeClr val="tx1"/>
          </a:solidFill>
          <a:latin typeface="+mn-lt"/>
          <a:ea typeface="+mn-ea"/>
          <a:cs typeface="+mn-cs"/>
        </a:defRPr>
      </a:lvl8pPr>
      <a:lvl9pPr marL="4098040" indent="-241061" algn="l" defTabSz="96424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7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64245" rtl="0" eaLnBrk="1" latinLnBrk="0" hangingPunct="1">
        <a:defRPr kumimoji="1" sz="1875" kern="1200">
          <a:solidFill>
            <a:schemeClr val="tx1"/>
          </a:solidFill>
          <a:latin typeface="+mn-lt"/>
          <a:ea typeface="+mn-ea"/>
          <a:cs typeface="+mn-cs"/>
        </a:defRPr>
      </a:lvl1pPr>
      <a:lvl2pPr marL="482122" algn="l" defTabSz="964245" rtl="0" eaLnBrk="1" latinLnBrk="0" hangingPunct="1">
        <a:defRPr kumimoji="1" sz="1875" kern="1200">
          <a:solidFill>
            <a:schemeClr val="tx1"/>
          </a:solidFill>
          <a:latin typeface="+mn-lt"/>
          <a:ea typeface="+mn-ea"/>
          <a:cs typeface="+mn-cs"/>
        </a:defRPr>
      </a:lvl2pPr>
      <a:lvl3pPr marL="964245" algn="l" defTabSz="964245" rtl="0" eaLnBrk="1" latinLnBrk="0" hangingPunct="1">
        <a:defRPr kumimoji="1" sz="1875" kern="1200">
          <a:solidFill>
            <a:schemeClr val="tx1"/>
          </a:solidFill>
          <a:latin typeface="+mn-lt"/>
          <a:ea typeface="+mn-ea"/>
          <a:cs typeface="+mn-cs"/>
        </a:defRPr>
      </a:lvl3pPr>
      <a:lvl4pPr marL="1446367" algn="l" defTabSz="964245" rtl="0" eaLnBrk="1" latinLnBrk="0" hangingPunct="1">
        <a:defRPr kumimoji="1" sz="1875" kern="1200">
          <a:solidFill>
            <a:schemeClr val="tx1"/>
          </a:solidFill>
          <a:latin typeface="+mn-lt"/>
          <a:ea typeface="+mn-ea"/>
          <a:cs typeface="+mn-cs"/>
        </a:defRPr>
      </a:lvl4pPr>
      <a:lvl5pPr marL="1928489" algn="l" defTabSz="964245" rtl="0" eaLnBrk="1" latinLnBrk="0" hangingPunct="1">
        <a:defRPr kumimoji="1" sz="1875" kern="1200">
          <a:solidFill>
            <a:schemeClr val="tx1"/>
          </a:solidFill>
          <a:latin typeface="+mn-lt"/>
          <a:ea typeface="+mn-ea"/>
          <a:cs typeface="+mn-cs"/>
        </a:defRPr>
      </a:lvl5pPr>
      <a:lvl6pPr marL="2410611" algn="l" defTabSz="964245" rtl="0" eaLnBrk="1" latinLnBrk="0" hangingPunct="1">
        <a:defRPr kumimoji="1" sz="1875" kern="1200">
          <a:solidFill>
            <a:schemeClr val="tx1"/>
          </a:solidFill>
          <a:latin typeface="+mn-lt"/>
          <a:ea typeface="+mn-ea"/>
          <a:cs typeface="+mn-cs"/>
        </a:defRPr>
      </a:lvl6pPr>
      <a:lvl7pPr marL="2892734" algn="l" defTabSz="964245" rtl="0" eaLnBrk="1" latinLnBrk="0" hangingPunct="1">
        <a:defRPr kumimoji="1" sz="1875" kern="1200">
          <a:solidFill>
            <a:schemeClr val="tx1"/>
          </a:solidFill>
          <a:latin typeface="+mn-lt"/>
          <a:ea typeface="+mn-ea"/>
          <a:cs typeface="+mn-cs"/>
        </a:defRPr>
      </a:lvl7pPr>
      <a:lvl8pPr marL="3374856" algn="l" defTabSz="964245" rtl="0" eaLnBrk="1" latinLnBrk="0" hangingPunct="1">
        <a:defRPr kumimoji="1" sz="1875" kern="1200">
          <a:solidFill>
            <a:schemeClr val="tx1"/>
          </a:solidFill>
          <a:latin typeface="+mn-lt"/>
          <a:ea typeface="+mn-ea"/>
          <a:cs typeface="+mn-cs"/>
        </a:defRPr>
      </a:lvl8pPr>
      <a:lvl9pPr marL="3856979" algn="l" defTabSz="964245" rtl="0" eaLnBrk="1" latinLnBrk="0" hangingPunct="1">
        <a:defRPr kumimoji="1" sz="187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JPG"/><Relationship Id="rId4" Type="http://schemas.openxmlformats.org/officeDocument/2006/relationships/hyperlink" Target="mailto:nm-ad@nikkeibp.co.jp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.png"/><Relationship Id="rId5" Type="http://schemas.openxmlformats.org/officeDocument/2006/relationships/hyperlink" Target="mailto:nm-ad@nikkeibp.co.jp" TargetMode="External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DB4B1FF-DDC4-101C-944A-7803F80991E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-293716" y="-119656"/>
            <a:ext cx="6425738" cy="639763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kumimoji="1" lang="en-US" altLang="ja-JP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Marketing Report</a:t>
            </a:r>
            <a:endParaRPr kumimoji="1" lang="ja-JP" altLang="en-US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DBF322F-7361-21C9-C196-006B5D52E68F}"/>
              </a:ext>
            </a:extLst>
          </p:cNvPr>
          <p:cNvSpPr/>
          <p:nvPr/>
        </p:nvSpPr>
        <p:spPr>
          <a:xfrm>
            <a:off x="0" y="637699"/>
            <a:ext cx="6096000" cy="4601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2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endParaRPr lang="ja-JP" altLang="en-US" sz="2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DF4B8100-8761-79AC-B51C-9C56CC4749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121986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2026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E5DC6663-592E-C0A8-E332-629A4D98C2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51" y="2172967"/>
            <a:ext cx="5873540" cy="35872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2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2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r>
              <a:rPr lang="ja-JP" altLang="en-US" sz="2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2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16,757,217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558,574</a:t>
            </a:r>
            <a:endParaRPr lang="en-US" altLang="ja-JP" sz="2000" dirty="0">
              <a:solidFill>
                <a:srgbClr val="002C92"/>
              </a:solidFill>
              <a:highlight>
                <a:srgbClr val="FFFF00"/>
              </a:highligh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28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2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2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4,914,402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163,813</a:t>
            </a:r>
            <a:endParaRPr lang="en-US" altLang="ja-JP" sz="2000" dirty="0">
              <a:solidFill>
                <a:schemeClr val="tx1"/>
              </a:solidFill>
              <a:highlight>
                <a:srgbClr val="FFFF00"/>
              </a:highligh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28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2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578,953</a:t>
            </a:r>
          </a:p>
          <a:p>
            <a:pPr algn="r"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endParaRPr lang="en-US" altLang="ja-JP" sz="28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7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A6FC69D5-C08F-F048-E239-8A526B39DE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0536" y="6003289"/>
            <a:ext cx="1009355" cy="43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3F302DC-0DF7-457F-1120-8F091AFBB1EE}"/>
              </a:ext>
            </a:extLst>
          </p:cNvPr>
          <p:cNvSpPr/>
          <p:nvPr/>
        </p:nvSpPr>
        <p:spPr>
          <a:xfrm>
            <a:off x="6116256" y="636124"/>
            <a:ext cx="6096000" cy="4601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2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DI Online</a:t>
            </a:r>
            <a:endParaRPr lang="ja-JP" altLang="en-US" sz="2400" dirty="0">
              <a:solidFill>
                <a:srgbClr val="196D6B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37B643AB-0779-6CD4-5288-7A1BF53A58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1121986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2026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000FCA30-5996-A172-5665-6115974320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88392" y="5760168"/>
            <a:ext cx="867499" cy="867499"/>
          </a:xfrm>
          <a:prstGeom prst="rect">
            <a:avLst/>
          </a:prstGeom>
        </p:spPr>
      </p:pic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D8D4131A-522E-DFDC-0AAB-50D349CAD2EE}"/>
              </a:ext>
            </a:extLst>
          </p:cNvPr>
          <p:cNvCxnSpPr>
            <a:cxnSpLocks/>
          </p:cNvCxnSpPr>
          <p:nvPr/>
        </p:nvCxnSpPr>
        <p:spPr>
          <a:xfrm>
            <a:off x="6136392" y="520107"/>
            <a:ext cx="20256" cy="6337893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3B44057E-FC54-4762-EAB8-5E9D04E974B5}"/>
              </a:ext>
            </a:extLst>
          </p:cNvPr>
          <p:cNvCxnSpPr/>
          <p:nvPr/>
        </p:nvCxnSpPr>
        <p:spPr>
          <a:xfrm>
            <a:off x="0" y="1097832"/>
            <a:ext cx="2897024" cy="0"/>
          </a:xfrm>
          <a:prstGeom prst="line">
            <a:avLst/>
          </a:prstGeom>
          <a:ln w="19050" cap="flat" cmpd="sng" algn="ctr">
            <a:solidFill>
              <a:srgbClr val="002C9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31A11864-B385-167E-A486-3D007B8A2DF5}"/>
              </a:ext>
            </a:extLst>
          </p:cNvPr>
          <p:cNvCxnSpPr/>
          <p:nvPr/>
        </p:nvCxnSpPr>
        <p:spPr>
          <a:xfrm>
            <a:off x="6156648" y="1097832"/>
            <a:ext cx="2897024" cy="0"/>
          </a:xfrm>
          <a:prstGeom prst="line">
            <a:avLst/>
          </a:prstGeom>
          <a:ln w="19050" cap="flat" cmpd="sng" algn="ctr">
            <a:solidFill>
              <a:srgbClr val="196D6B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0605EE5B-D4B3-57E5-DA3D-D314A9EF00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2880" y="2189299"/>
            <a:ext cx="5873540" cy="35872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2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2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r>
              <a:rPr lang="ja-JP" altLang="en-US" sz="2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2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1,634,050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54,468</a:t>
            </a:r>
            <a:endParaRPr lang="en-US" altLang="ja-JP" sz="2000" dirty="0">
              <a:solidFill>
                <a:srgbClr val="002C92"/>
              </a:solidFill>
              <a:highlight>
                <a:srgbClr val="FFFF00"/>
              </a:highligh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28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2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2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778,049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日平日：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25,934</a:t>
            </a:r>
            <a:endParaRPr lang="en-US" altLang="ja-JP" sz="2000" dirty="0">
              <a:solidFill>
                <a:schemeClr val="tx1"/>
              </a:solidFill>
              <a:highlight>
                <a:srgbClr val="FFFF00"/>
              </a:highligh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28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2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131,586</a:t>
            </a:r>
          </a:p>
          <a:p>
            <a:pPr algn="r"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24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endParaRPr lang="en-US" altLang="ja-JP" sz="28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E50E90AB-33BB-DA0C-B7DB-B4E03D78D880}"/>
              </a:ext>
            </a:extLst>
          </p:cNvPr>
          <p:cNvSpPr txBox="1"/>
          <p:nvPr/>
        </p:nvSpPr>
        <p:spPr>
          <a:xfrm>
            <a:off x="3318733" y="5760168"/>
            <a:ext cx="278739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/>
              <a:t>※PV</a:t>
            </a:r>
            <a:r>
              <a:rPr kumimoji="1" lang="ja-JP" altLang="en-US" sz="800" dirty="0"/>
              <a:t>、</a:t>
            </a:r>
            <a:r>
              <a:rPr kumimoji="1" lang="en-US" altLang="ja-JP" sz="800" dirty="0"/>
              <a:t>UB</a:t>
            </a:r>
            <a:r>
              <a:rPr kumimoji="1" lang="ja-JP" altLang="en-US" sz="800" dirty="0"/>
              <a:t>の数値は</a:t>
            </a:r>
            <a:r>
              <a:rPr kumimoji="1" lang="en-US" altLang="ja-JP" sz="800" dirty="0"/>
              <a:t>Atlas</a:t>
            </a:r>
            <a:r>
              <a:rPr kumimoji="1" lang="ja-JP" altLang="en-US" sz="800" dirty="0"/>
              <a:t>によって集計されたデータです。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F1BDD920-16E5-E4F6-8EB2-B410895F86E1}"/>
              </a:ext>
            </a:extLst>
          </p:cNvPr>
          <p:cNvSpPr txBox="1"/>
          <p:nvPr/>
        </p:nvSpPr>
        <p:spPr>
          <a:xfrm>
            <a:off x="9402072" y="5759137"/>
            <a:ext cx="278739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/>
              <a:t>※PV</a:t>
            </a:r>
            <a:r>
              <a:rPr kumimoji="1" lang="ja-JP" altLang="en-US" sz="800" dirty="0"/>
              <a:t>、</a:t>
            </a:r>
            <a:r>
              <a:rPr kumimoji="1" lang="en-US" altLang="ja-JP" sz="800" dirty="0"/>
              <a:t>UB</a:t>
            </a:r>
            <a:r>
              <a:rPr kumimoji="1" lang="ja-JP" altLang="en-US" sz="800" dirty="0"/>
              <a:t>の数値は</a:t>
            </a:r>
            <a:r>
              <a:rPr kumimoji="1" lang="en-US" altLang="ja-JP" sz="800" dirty="0"/>
              <a:t>Atlas</a:t>
            </a:r>
            <a:r>
              <a:rPr kumimoji="1" lang="ja-JP" altLang="en-US" sz="800" dirty="0"/>
              <a:t>によって集計されたデータです。</a:t>
            </a:r>
          </a:p>
        </p:txBody>
      </p:sp>
      <p:sp>
        <p:nvSpPr>
          <p:cNvPr id="23" name="Rectangle 490">
            <a:extLst>
              <a:ext uri="{FF2B5EF4-FFF2-40B4-BE49-F238E27FC236}">
                <a16:creationId xmlns:a16="http://schemas.microsoft.com/office/drawing/2014/main" id="{D1912250-5BC3-960D-13BD-8D19DB3170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615375"/>
            <a:ext cx="6242880" cy="23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医療メディア広告部：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  <a:hlinkClick r:id="rId4"/>
              </a:rPr>
              <a:t>nm-ad@nikkeibp.co.jp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7" name="図 26">
            <a:extLst>
              <a:ext uri="{FF2B5EF4-FFF2-40B4-BE49-F238E27FC236}">
                <a16:creationId xmlns:a16="http://schemas.microsoft.com/office/drawing/2014/main" id="{97215A47-6EEE-F391-75C2-08AF0DE4A0D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0058" y="155935"/>
            <a:ext cx="904875" cy="318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657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85ECB0-4C2A-BAC3-E15B-3D85CD814DA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44525" y="-101387"/>
            <a:ext cx="10902950" cy="639763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l"/>
            <a:r>
              <a:rPr kumimoji="1" lang="ja-JP" altLang="en-US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会員プロフィール</a:t>
            </a:r>
          </a:p>
        </p:txBody>
      </p:sp>
      <p:sp>
        <p:nvSpPr>
          <p:cNvPr id="3" name="Rectangle 50">
            <a:extLst>
              <a:ext uri="{FF2B5EF4-FFF2-40B4-BE49-F238E27FC236}">
                <a16:creationId xmlns:a16="http://schemas.microsoft.com/office/drawing/2014/main" id="{AF3EB0A3-F12C-456F-5D04-D830278162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4867" y="1541390"/>
            <a:ext cx="184731" cy="3658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endParaRPr lang="ja-JP" altLang="en-US" sz="1777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5B343389-6010-FE92-65A6-6AC6B9965F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25113" y="728232"/>
            <a:ext cx="1322402" cy="261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8828" tIns="46191" rIns="88828" bIns="46191" anchor="ctr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buClr>
                <a:srgbClr val="FFB518"/>
              </a:buClr>
              <a:buFont typeface="Arial" charset="0"/>
              <a:buNone/>
            </a:pPr>
            <a:r>
              <a:rPr lang="ja-JP" altLang="en-GB" sz="1100" b="1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■</a:t>
            </a:r>
            <a:r>
              <a:rPr lang="en-GB" altLang="ja-JP" sz="1100" b="1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1100" b="1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医師診療科目</a:t>
            </a:r>
            <a:endParaRPr lang="ja-JP" altLang="en-GB" sz="1100" b="1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EF8E920A-0507-AF8F-05B7-1F140F7173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6277" y="3565760"/>
            <a:ext cx="1171986" cy="2600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8828" tIns="46191" rIns="88828" bIns="46191" anchor="ctr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buClr>
                <a:srgbClr val="FFB518"/>
              </a:buClr>
              <a:buFont typeface="Arial" charset="0"/>
              <a:buNone/>
            </a:pPr>
            <a:r>
              <a:rPr lang="ja-JP" altLang="en-GB" sz="1100" b="1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■</a:t>
            </a:r>
            <a:r>
              <a:rPr lang="en-GB" altLang="ja-JP" sz="1100" b="1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1100" b="1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薬剤師属性</a:t>
            </a:r>
            <a:endParaRPr lang="ja-JP" altLang="en-GB" sz="1100" b="1" dirty="0">
              <a:solidFill>
                <a:srgbClr val="196D6B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" name="Rectangle 19">
            <a:extLst>
              <a:ext uri="{FF2B5EF4-FFF2-40B4-BE49-F238E27FC236}">
                <a16:creationId xmlns:a16="http://schemas.microsoft.com/office/drawing/2014/main" id="{21224982-8DDA-4E5F-B03D-B75404F912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5831" y="728233"/>
            <a:ext cx="1173553" cy="2625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8828" tIns="46191" rIns="88828" bIns="46191" anchor="ctr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buClr>
                <a:srgbClr val="FFB518"/>
              </a:buClr>
              <a:buFont typeface="Arial" charset="0"/>
              <a:buNone/>
            </a:pPr>
            <a:r>
              <a:rPr lang="ja-JP" altLang="en-GB" sz="1100" b="1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■</a:t>
            </a:r>
            <a:r>
              <a:rPr lang="en-GB" altLang="ja-JP" sz="1100" b="1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1100" b="1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主要属性</a:t>
            </a:r>
            <a:endParaRPr lang="ja-JP" altLang="en-GB" sz="1100" b="1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093A25E4-0F9D-0C84-CFEF-B2A05C9334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4422084"/>
              </p:ext>
            </p:extLst>
          </p:nvPr>
        </p:nvGraphicFramePr>
        <p:xfrm>
          <a:off x="7899731" y="1010037"/>
          <a:ext cx="2100604" cy="55145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6074">
                  <a:extLst>
                    <a:ext uri="{9D8B030D-6E8A-4147-A177-3AD203B41FA5}">
                      <a16:colId xmlns:a16="http://schemas.microsoft.com/office/drawing/2014/main" val="544638491"/>
                    </a:ext>
                  </a:extLst>
                </a:gridCol>
                <a:gridCol w="754530">
                  <a:extLst>
                    <a:ext uri="{9D8B030D-6E8A-4147-A177-3AD203B41FA5}">
                      <a16:colId xmlns:a16="http://schemas.microsoft.com/office/drawing/2014/main" val="1573518904"/>
                    </a:ext>
                  </a:extLst>
                </a:gridCol>
              </a:tblGrid>
              <a:tr h="313975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診療科目 　    　</a:t>
                      </a:r>
                      <a:r>
                        <a:rPr lang="en-US" altLang="ja-JP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2026</a:t>
                      </a:r>
                      <a:r>
                        <a:rPr lang="ja-JP" altLang="en-US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r>
                        <a:rPr lang="ja-JP" altLang="en-US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39197" marR="39197" marT="10057" marB="10057" anchor="ctr"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9401" marR="9401" marT="9401" marB="0" anchor="ctr"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0788626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71,646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36781772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呼吸器内科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9,143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03018624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消化器内科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17,013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618782118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内分泌代謝内科・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糖尿病科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6,976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21293472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腎臓内科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5,428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99417434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血液内科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2,970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45802723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神経内科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5,680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42551787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腫瘍内科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1,055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43071951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心療内科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2,381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96738080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その他の内科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4,728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2968943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心臓血管外科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2,807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61693901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呼吸器外科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2,081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99407954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消化器外科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9,069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949198328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脳神経外科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6,070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94589287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小児外科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774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06925709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外科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12,745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54271723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整形外科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13,319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07693723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形成外科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2,284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91387935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口腔外科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982648461"/>
                  </a:ext>
                </a:extLst>
              </a:tr>
              <a:tr h="25652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その他の外科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1,744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47165800"/>
                  </a:ext>
                </a:extLst>
              </a:tr>
            </a:tbl>
          </a:graphicData>
        </a:graphic>
      </p:graphicFrame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946DD04B-52F7-C6AF-2881-75CAF7C55E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2608284"/>
              </p:ext>
            </p:extLst>
          </p:nvPr>
        </p:nvGraphicFramePr>
        <p:xfrm>
          <a:off x="3803212" y="3825853"/>
          <a:ext cx="3906041" cy="2445408"/>
        </p:xfrm>
        <a:graphic>
          <a:graphicData uri="http://schemas.openxmlformats.org/drawingml/2006/table">
            <a:tbl>
              <a:tblPr firstRow="1" bandRow="1"/>
              <a:tblGrid>
                <a:gridCol w="2687791">
                  <a:extLst>
                    <a:ext uri="{9D8B030D-6E8A-4147-A177-3AD203B41FA5}">
                      <a16:colId xmlns:a16="http://schemas.microsoft.com/office/drawing/2014/main" val="3303788092"/>
                    </a:ext>
                  </a:extLst>
                </a:gridCol>
                <a:gridCol w="1218250">
                  <a:extLst>
                    <a:ext uri="{9D8B030D-6E8A-4147-A177-3AD203B41FA5}">
                      <a16:colId xmlns:a16="http://schemas.microsoft.com/office/drawing/2014/main" val="2290490374"/>
                    </a:ext>
                  </a:extLst>
                </a:gridCol>
              </a:tblGrid>
              <a:tr h="305676">
                <a:tc gridSpan="2">
                  <a:txBody>
                    <a:bodyPr/>
                    <a:lstStyle>
                      <a:lvl1pPr marL="0" algn="l" defTabSz="976945" rtl="0" eaLnBrk="1" latinLnBrk="0" hangingPunct="1">
                        <a:defRPr kumimoji="1" sz="19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88472" algn="l" defTabSz="976945" rtl="0" eaLnBrk="1" latinLnBrk="0" hangingPunct="1">
                        <a:defRPr kumimoji="1" sz="19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76945" algn="l" defTabSz="976945" rtl="0" eaLnBrk="1" latinLnBrk="0" hangingPunct="1">
                        <a:defRPr kumimoji="1" sz="19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465417" algn="l" defTabSz="976945" rtl="0" eaLnBrk="1" latinLnBrk="0" hangingPunct="1">
                        <a:defRPr kumimoji="1" sz="19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953890" algn="l" defTabSz="976945" rtl="0" eaLnBrk="1" latinLnBrk="0" hangingPunct="1">
                        <a:defRPr kumimoji="1" sz="19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442362" algn="l" defTabSz="976945" rtl="0" eaLnBrk="1" latinLnBrk="0" hangingPunct="1">
                        <a:defRPr kumimoji="1" sz="19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930835" algn="l" defTabSz="976945" rtl="0" eaLnBrk="1" latinLnBrk="0" hangingPunct="1">
                        <a:defRPr kumimoji="1" sz="19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419307" algn="l" defTabSz="976945" rtl="0" eaLnBrk="1" latinLnBrk="0" hangingPunct="1">
                        <a:defRPr kumimoji="1" sz="19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907780" algn="l" defTabSz="976945" rtl="0" eaLnBrk="1" latinLnBrk="0" hangingPunct="1">
                        <a:defRPr kumimoji="1" sz="19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r"/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薬剤師属性内訳   　       　 　　　　   </a:t>
                      </a:r>
                      <a:r>
                        <a:rPr kumimoji="1" lang="en-US" altLang="ja-JP" sz="11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2026</a:t>
                      </a:r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11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0249" marR="90249" marT="45125" marB="45125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96D6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180353"/>
                  </a:ext>
                </a:extLst>
              </a:tr>
              <a:tr h="305676">
                <a:tc>
                  <a:txBody>
                    <a:bodyPr/>
                    <a:lstStyle>
                      <a:lvl1pPr marL="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8847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7694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46541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95389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44236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93083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41930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90778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0249" marR="90249" marT="45125" marB="45125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7,961</a:t>
                      </a:r>
                    </a:p>
                  </a:txBody>
                  <a:tcPr marL="6350" marR="6350" marT="635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1753807"/>
                  </a:ext>
                </a:extLst>
              </a:tr>
              <a:tr h="305676">
                <a:tc>
                  <a:txBody>
                    <a:bodyPr/>
                    <a:lstStyle>
                      <a:lvl1pPr marL="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8847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7694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46541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95389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44236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93083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41930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90778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薬剤師（薬局開設）</a:t>
                      </a:r>
                    </a:p>
                  </a:txBody>
                  <a:tcPr marL="90249" marR="90249" marT="45125" marB="45125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11,176</a:t>
                      </a:r>
                    </a:p>
                  </a:txBody>
                  <a:tcPr marL="6350" marR="6350" marT="635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6129089"/>
                  </a:ext>
                </a:extLst>
              </a:tr>
              <a:tr h="305676">
                <a:tc>
                  <a:txBody>
                    <a:bodyPr/>
                    <a:lstStyle>
                      <a:lvl1pPr marL="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8847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7694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46541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95389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44236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93083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41930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90778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薬剤師（薬局勤務）</a:t>
                      </a:r>
                    </a:p>
                  </a:txBody>
                  <a:tcPr marL="90249" marR="90249" marT="45125" marB="45125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114,120</a:t>
                      </a:r>
                    </a:p>
                  </a:txBody>
                  <a:tcPr marL="6350" marR="6350" marT="635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1426909"/>
                  </a:ext>
                </a:extLst>
              </a:tr>
              <a:tr h="305676">
                <a:tc>
                  <a:txBody>
                    <a:bodyPr/>
                    <a:lstStyle>
                      <a:lvl1pPr marL="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8847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7694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46541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95389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44236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93083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41930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90778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薬剤師（病医院勤務）</a:t>
                      </a:r>
                    </a:p>
                  </a:txBody>
                  <a:tcPr marL="90249" marR="90249" marT="45125" marB="45125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37,770</a:t>
                      </a:r>
                    </a:p>
                  </a:txBody>
                  <a:tcPr marL="6350" marR="6350" marT="635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6330139"/>
                  </a:ext>
                </a:extLst>
              </a:tr>
              <a:tr h="305676">
                <a:tc>
                  <a:txBody>
                    <a:bodyPr/>
                    <a:lstStyle>
                      <a:lvl1pPr marL="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8847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7694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46541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95389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44236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93083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41930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90778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薬剤師（製薬企業勤務）</a:t>
                      </a:r>
                    </a:p>
                  </a:txBody>
                  <a:tcPr marL="90249" marR="90249" marT="45125" marB="45125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10,264</a:t>
                      </a:r>
                    </a:p>
                  </a:txBody>
                  <a:tcPr marL="6350" marR="6350" marT="635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3689641"/>
                  </a:ext>
                </a:extLst>
              </a:tr>
              <a:tr h="305676">
                <a:tc>
                  <a:txBody>
                    <a:bodyPr/>
                    <a:lstStyle>
                      <a:lvl1pPr marL="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8847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7694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46541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95389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44236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93083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41930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90778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薬剤師（医薬品卸勤務）</a:t>
                      </a:r>
                    </a:p>
                  </a:txBody>
                  <a:tcPr marL="90249" marR="90249" marT="45125" marB="45125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2,468</a:t>
                      </a:r>
                    </a:p>
                  </a:txBody>
                  <a:tcPr marL="6350" marR="6350" marT="635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0668598"/>
                  </a:ext>
                </a:extLst>
              </a:tr>
              <a:tr h="305676">
                <a:tc>
                  <a:txBody>
                    <a:bodyPr/>
                    <a:lstStyle>
                      <a:lvl1pPr marL="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8847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7694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46541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95389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442362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930835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419307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907780" algn="l" defTabSz="976945" rtl="0" eaLnBrk="1" latinLnBrk="0" hangingPunct="1">
                        <a:defRPr kumimoji="1" sz="19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薬剤師（その他）</a:t>
                      </a:r>
                    </a:p>
                  </a:txBody>
                  <a:tcPr marL="90249" marR="90249" marT="45125" marB="45125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28,869</a:t>
                      </a:r>
                    </a:p>
                  </a:txBody>
                  <a:tcPr marL="6350" marR="6350" marT="635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1891475"/>
                  </a:ext>
                </a:extLst>
              </a:tr>
            </a:tbl>
          </a:graphicData>
        </a:graphic>
      </p:graphicFrame>
      <p:graphicFrame>
        <p:nvGraphicFramePr>
          <p:cNvPr id="13" name="グラフ 12">
            <a:extLst>
              <a:ext uri="{FF2B5EF4-FFF2-40B4-BE49-F238E27FC236}">
                <a16:creationId xmlns:a16="http://schemas.microsoft.com/office/drawing/2014/main" id="{ACDCD62E-747B-EDF3-6D12-7376517B54F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94663040"/>
              </p:ext>
            </p:extLst>
          </p:nvPr>
        </p:nvGraphicFramePr>
        <p:xfrm>
          <a:off x="150523" y="866204"/>
          <a:ext cx="3296765" cy="2578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C27AC815-1953-523F-9DDE-7F8F922A11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0921614"/>
              </p:ext>
            </p:extLst>
          </p:nvPr>
        </p:nvGraphicFramePr>
        <p:xfrm>
          <a:off x="150523" y="3665274"/>
          <a:ext cx="3296765" cy="14158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5878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454807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77579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428501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05291"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800" b="1" dirty="0">
                          <a:solidFill>
                            <a:schemeClr val="bg1"/>
                          </a:solidFill>
                        </a:rPr>
                        <a:t>勤務医の病床数</a:t>
                      </a:r>
                      <a:endParaRPr kumimoji="1" lang="ja-JP" altLang="en-US" sz="80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300618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診療所（無床）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23,504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</a:rPr>
                        <a:t>200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</a:rPr>
                        <a:t>299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16,805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300618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診療所（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</a:rPr>
                        <a:t>19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3,408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</a:rPr>
                        <a:t>300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</a:rPr>
                        <a:t>499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40,209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300618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</a:rPr>
                        <a:t>20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</a:rPr>
                        <a:t>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8,143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</a:rPr>
                        <a:t>500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床以上）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76,973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300618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</a:rPr>
                        <a:t>100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</a:rPr>
                        <a:t>199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16,915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その他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7,257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</a:tbl>
          </a:graphicData>
        </a:graphic>
      </p:graphicFrame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37565F22-EC0C-C58D-1FB4-C4F1550E4687}"/>
              </a:ext>
            </a:extLst>
          </p:cNvPr>
          <p:cNvSpPr txBox="1"/>
          <p:nvPr/>
        </p:nvSpPr>
        <p:spPr>
          <a:xfrm>
            <a:off x="219648" y="5445384"/>
            <a:ext cx="332316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では、症例の解説記事などの閲覧を医師に限定するため、厳格な医師認証システムを導入しています。この認証システムは、氏名やメールアドレスなどの基本項目に加え、「卒業大学」や「卒業年次」など詳細な情報を入力し、医師であることを確認。さらに「登録完了のお知らせ」を勤務先に郵送することで、在籍確認をおこなっています。</a:t>
            </a:r>
          </a:p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本人が詳細な情報を登録し、さらに在籍確認で認証された医師が日経メディカル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の読者です。情報収集の意識が高く、かつアクティブな「医師会員」が多く集まっているのです。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Rectangle 19">
            <a:extLst>
              <a:ext uri="{FF2B5EF4-FFF2-40B4-BE49-F238E27FC236}">
                <a16:creationId xmlns:a16="http://schemas.microsoft.com/office/drawing/2014/main" id="{6735E7DB-1BDC-B088-28BB-2DB9B697AA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389" y="5166204"/>
            <a:ext cx="359382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の医師認証システム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3" name="図 22">
            <a:extLst>
              <a:ext uri="{FF2B5EF4-FFF2-40B4-BE49-F238E27FC236}">
                <a16:creationId xmlns:a16="http://schemas.microsoft.com/office/drawing/2014/main" id="{E250FB3F-4544-5EE5-D3A8-71B95FC4EC9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7515" y="159934"/>
            <a:ext cx="904875" cy="318315"/>
          </a:xfrm>
          <a:prstGeom prst="rect">
            <a:avLst/>
          </a:prstGeom>
        </p:spPr>
      </p:pic>
      <p:sp>
        <p:nvSpPr>
          <p:cNvPr id="26" name="Rectangle 490">
            <a:extLst>
              <a:ext uri="{FF2B5EF4-FFF2-40B4-BE49-F238E27FC236}">
                <a16:creationId xmlns:a16="http://schemas.microsoft.com/office/drawing/2014/main" id="{1DD44851-DEED-BD46-1021-DE7A7AC94A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523" y="6642781"/>
            <a:ext cx="7949275" cy="23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医療メディア広告部：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  <a:hlinkClick r:id="rId5"/>
              </a:rPr>
              <a:t>nm-ad@nikkeibp.co.jp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7" name="表 26">
            <a:extLst>
              <a:ext uri="{FF2B5EF4-FFF2-40B4-BE49-F238E27FC236}">
                <a16:creationId xmlns:a16="http://schemas.microsoft.com/office/drawing/2014/main" id="{368B5C58-5BCC-13DC-DBA8-F493091D9E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7299955"/>
              </p:ext>
            </p:extLst>
          </p:nvPr>
        </p:nvGraphicFramePr>
        <p:xfrm>
          <a:off x="3803212" y="1007472"/>
          <a:ext cx="3902936" cy="24215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4287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624292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239773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664584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87106">
                <a:tc gridSpan="4">
                  <a:txBody>
                    <a:bodyPr/>
                    <a:lstStyle/>
                    <a:p>
                      <a:pPr algn="l"/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2026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347464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医師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237,912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歯科医師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10,952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347464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194,819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212,628</a:t>
                      </a:r>
                    </a:p>
                  </a:txBody>
                  <a:tcPr marL="6350" marR="6350" marT="6350" marB="0" anchor="ctr">
                    <a:solidFill>
                      <a:srgbClr val="D5E3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347464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病院理事長・院長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8,985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看護師・准看護師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79,108</a:t>
                      </a:r>
                    </a:p>
                  </a:txBody>
                  <a:tcPr marL="6350" marR="6350" marT="635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347464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診療所理事長・院長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34,108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保健師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4,345</a:t>
                      </a:r>
                    </a:p>
                  </a:txBody>
                  <a:tcPr marL="6350" marR="6350" marT="6350" marB="0" anchor="ctr"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372283">
                <a:tc>
                  <a:txBody>
                    <a:bodyPr/>
                    <a:lstStyle/>
                    <a:p>
                      <a:pPr algn="l"/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助産師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2,472</a:t>
                      </a:r>
                    </a:p>
                  </a:txBody>
                  <a:tcPr marL="6350" marR="6350" marT="635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  <a:tr h="372283">
                <a:tc gridSpan="2">
                  <a:txBody>
                    <a:bodyPr/>
                    <a:lstStyle/>
                    <a:p>
                      <a:pPr algn="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総数</a:t>
                      </a:r>
                    </a:p>
                  </a:txBody>
                  <a:tcPr anchor="ctr">
                    <a:solidFill>
                      <a:srgbClr val="FFF3D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547,417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rgbClr val="FFF3D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>
                        <a:buNone/>
                      </a:pPr>
                      <a:endParaRPr lang="en-US" altLang="ja-JP" sz="10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50" marR="6350" marT="635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0083640"/>
                  </a:ext>
                </a:extLst>
              </a:tr>
            </a:tbl>
          </a:graphicData>
        </a:graphic>
      </p:graphicFrame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93634C27-DCE1-717E-A041-EB0727ED92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8472832"/>
              </p:ext>
            </p:extLst>
          </p:nvPr>
        </p:nvGraphicFramePr>
        <p:xfrm>
          <a:off x="10052390" y="1007473"/>
          <a:ext cx="2086302" cy="5514503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336909">
                  <a:extLst>
                    <a:ext uri="{9D8B030D-6E8A-4147-A177-3AD203B41FA5}">
                      <a16:colId xmlns:a16="http://schemas.microsoft.com/office/drawing/2014/main" val="2774109175"/>
                    </a:ext>
                  </a:extLst>
                </a:gridCol>
                <a:gridCol w="749393">
                  <a:extLst>
                    <a:ext uri="{9D8B030D-6E8A-4147-A177-3AD203B41FA5}">
                      <a16:colId xmlns:a16="http://schemas.microsoft.com/office/drawing/2014/main" val="486296398"/>
                    </a:ext>
                  </a:extLst>
                </a:gridCol>
              </a:tblGrid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循環器科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15,331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53182463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アレルギー科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2,999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87082015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リウマチ科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3,427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69875238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老年科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1,483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78187016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総合診療科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2,563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16400785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精神科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10,175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989306852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16,014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40905660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リハビリテーション科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4,767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73633324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産婦人科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8,037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902297767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乳腺科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724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18303071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眼科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5,273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29154911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耳鼻咽喉科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5,204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92293232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皮膚科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7,056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413218229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泌尿器科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5,321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58608702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放射線科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4,956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540295644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麻酔科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7,342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99115588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緩和ケア科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987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52360127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救急・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ICU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6,272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15602160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性病科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99686780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肛門科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792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00004329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基礎医学系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1,799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11291164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病理科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881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26074993"/>
                  </a:ext>
                </a:extLst>
              </a:tr>
              <a:tr h="2397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</a:t>
                      </a:r>
                    </a:p>
                  </a:txBody>
                  <a:tcPr marL="6575" marR="6575" marT="657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19,993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14602782"/>
                  </a:ext>
                </a:extLst>
              </a:tr>
            </a:tbl>
          </a:graphicData>
        </a:graphic>
      </p:graphicFrame>
      <p:pic>
        <p:nvPicPr>
          <p:cNvPr id="7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7DA8F9EE-C096-3CBD-4F8D-592076AFE8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0511" y="44226"/>
            <a:ext cx="1009355" cy="43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4F9571E6-DA81-73F7-BBEC-53B89474FF2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248921" y="-172513"/>
            <a:ext cx="867499" cy="867499"/>
          </a:xfrm>
          <a:prstGeom prst="rect">
            <a:avLst/>
          </a:prstGeom>
        </p:spPr>
      </p:pic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18959F10-1CDD-236B-B91C-985AFBDCB48E}"/>
              </a:ext>
            </a:extLst>
          </p:cNvPr>
          <p:cNvSpPr txBox="1"/>
          <p:nvPr/>
        </p:nvSpPr>
        <p:spPr>
          <a:xfrm>
            <a:off x="9484830" y="6498011"/>
            <a:ext cx="2859569" cy="400110"/>
          </a:xfrm>
          <a:prstGeom prst="rect">
            <a:avLst/>
          </a:prstGeom>
        </p:spPr>
        <p:txBody>
          <a:bodyPr wrap="square" rtlCol="0" anchor="t" anchorCtr="0">
            <a:spAutoFit/>
          </a:bodyPr>
          <a:lstStyle/>
          <a:p>
            <a:r>
              <a:rPr lang="ja-JP" altLang="ja-JP" sz="1000" dirty="0"/>
              <a:t>（診療科目はマルチプルアンサ　※</a:t>
            </a:r>
            <a:r>
              <a:rPr lang="en-US" altLang="ja-JP" sz="1000" dirty="0"/>
              <a:t>3</a:t>
            </a:r>
            <a:r>
              <a:rPr lang="ja-JP" altLang="ja-JP" sz="1000" dirty="0"/>
              <a:t>つまで）</a:t>
            </a:r>
          </a:p>
          <a:p>
            <a:pPr algn="l"/>
            <a:endParaRPr kumimoji="1" lang="ja-JP" altLang="en-US" sz="10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98DFDE02-47C5-FE4D-0744-15CF846C07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519" y="728232"/>
            <a:ext cx="1802441" cy="2625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88828" tIns="46191" rIns="88828" bIns="46191" anchor="ctr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buClr>
                <a:srgbClr val="FFB518"/>
              </a:buClr>
              <a:buFont typeface="Arial" charset="0"/>
              <a:buNone/>
            </a:pPr>
            <a:r>
              <a:rPr lang="ja-JP" altLang="en-GB" sz="1100" b="1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■</a:t>
            </a:r>
            <a:r>
              <a:rPr lang="en-GB" altLang="ja-JP" sz="1100" b="1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1100" b="1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会員登録数の推移</a:t>
            </a:r>
            <a:endParaRPr lang="ja-JP" altLang="en-GB" sz="1100" b="1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24940103"/>
      </p:ext>
    </p:extLst>
  </p:cSld>
  <p:clrMapOvr>
    <a:masterClrMapping/>
  </p:clrMapOvr>
</p:sld>
</file>

<file path=ppt/theme/theme1.xml><?xml version="1.0" encoding="utf-8"?>
<a:theme xmlns:a="http://schemas.openxmlformats.org/drawingml/2006/main" name="日経B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chemeClr val="bg1">
              <a:lumMod val="75000"/>
            </a:schemeClr>
          </a:solidFill>
        </a:ln>
      </a:spPr>
      <a:bodyPr rtlCol="0" anchor="ctr"/>
      <a:lstStyle>
        <a:defPPr algn="ctr">
          <a:defRPr kumimoji="1" sz="1800" dirty="0" smtClean="0">
            <a:solidFill>
              <a:schemeClr val="tx1">
                <a:lumMod val="75000"/>
                <a:lumOff val="25000"/>
              </a:schemeClr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/>
      <a:bodyPr wrap="square" rtlCol="0" anchor="t" anchorCtr="0">
        <a:spAutoFit/>
      </a:bodyPr>
      <a:lstStyle>
        <a:defPPr algn="l">
          <a:defRPr kumimoji="1" sz="1800" dirty="0" smtClean="0">
            <a:solidFill>
              <a:schemeClr val="tx1">
                <a:lumMod val="75000"/>
                <a:lumOff val="25000"/>
              </a:schemeClr>
            </a:solidFill>
            <a:latin typeface="メイリオ" panose="020B0604030504040204" pitchFamily="50" charset="-128"/>
            <a:ea typeface="メイリオ" panose="020B0604030504040204" pitchFamily="50" charset="-128"/>
            <a:cs typeface="メイリオ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日経BP" id="{E2CDF68B-1A4F-46B9-8C2B-D342B3FC38FA}" vid="{D83A00BA-FBB7-4686-A07F-7B8DCB10C41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日経BP</Template>
  <TotalTime>1988</TotalTime>
  <Words>681</Words>
  <Application>Microsoft Office PowerPoint</Application>
  <PresentationFormat>ワイド画面</PresentationFormat>
  <Paragraphs>178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HGP創英角ｺﾞｼｯｸUB</vt:lpstr>
      <vt:lpstr>Meiryo UI</vt:lpstr>
      <vt:lpstr>メイリオ</vt:lpstr>
      <vt:lpstr>游ゴシック</vt:lpstr>
      <vt:lpstr>Arial</vt:lpstr>
      <vt:lpstr>日経BP</vt:lpstr>
      <vt:lpstr>Marketing Report</vt:lpstr>
      <vt:lpstr>会員プロフィール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渡部 直樹</dc:creator>
  <cp:lastModifiedBy>恵美藤田</cp:lastModifiedBy>
  <cp:revision>34</cp:revision>
  <cp:lastPrinted>2026-04-01T12:29:49Z</cp:lastPrinted>
  <dcterms:created xsi:type="dcterms:W3CDTF">2026-02-03T12:00:00Z</dcterms:created>
  <dcterms:modified xsi:type="dcterms:W3CDTF">2026-07-02T10:33:43Z</dcterms:modified>
</cp:coreProperties>
</file>