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drawings/drawing1.xml" ContentType="application/vnd.openxmlformats-officedocument.drawingml.chartshapes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rawing2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"/>
  </p:notesMasterIdLst>
  <p:sldIdLst>
    <p:sldId id="347" r:id="rId2"/>
    <p:sldId id="346" r:id="rId3"/>
  </p:sldIdLst>
  <p:sldSz cx="12192000" cy="6858000"/>
  <p:notesSz cx="6858000" cy="9144000"/>
  <p:defaultTextStyle>
    <a:defPPr>
      <a:defRPr lang="ja-JP"/>
    </a:defPPr>
    <a:lvl1pPr marL="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88472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76945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65417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5389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442362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930835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419307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90778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D1"/>
    <a:srgbClr val="D5E3CF"/>
    <a:srgbClr val="002C92"/>
    <a:srgbClr val="196D6B"/>
    <a:srgbClr val="E6EA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85" autoAdjust="0"/>
    <p:restoredTop sz="94909" autoAdjust="0"/>
  </p:normalViewPr>
  <p:slideViewPr>
    <p:cSldViewPr snapToGrid="0">
      <p:cViewPr>
        <p:scale>
          <a:sx n="80" d="100"/>
          <a:sy n="80" d="100"/>
        </p:scale>
        <p:origin x="216" y="-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83855992162"/>
          <c:y val="0.26174666087523074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Sheet1!$A$8:$A$13</c:f>
              <c:strCache>
                <c:ptCount val="6"/>
                <c:pt idx="0">
                  <c:v>2021年</c:v>
                </c:pt>
                <c:pt idx="1">
                  <c:v>2022年</c:v>
                </c:pt>
                <c:pt idx="2">
                  <c:v>2023年</c:v>
                </c:pt>
                <c:pt idx="3">
                  <c:v>2024年</c:v>
                </c:pt>
                <c:pt idx="4">
                  <c:v>2025年</c:v>
                </c:pt>
                <c:pt idx="5">
                  <c:v>2026年</c:v>
                </c:pt>
              </c:strCache>
            </c:strRef>
          </c:cat>
          <c:val>
            <c:numRef>
              <c:f>Sheet1!$B$8:$B$13</c:f>
              <c:numCache>
                <c:formatCode>#,##0</c:formatCode>
                <c:ptCount val="6"/>
                <c:pt idx="0">
                  <c:v>864490</c:v>
                </c:pt>
                <c:pt idx="1">
                  <c:v>920498</c:v>
                </c:pt>
                <c:pt idx="2">
                  <c:v>965018</c:v>
                </c:pt>
                <c:pt idx="3">
                  <c:v>1010649</c:v>
                </c:pt>
                <c:pt idx="4">
                  <c:v>1046174</c:v>
                </c:pt>
                <c:pt idx="5" formatCode="General">
                  <c:v>1055119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D-4DF5-B1A4-49216BBF8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Sheet1!$A$8:$A$13</c:f>
              <c:strCache>
                <c:ptCount val="6"/>
                <c:pt idx="0">
                  <c:v>2021年</c:v>
                </c:pt>
                <c:pt idx="1">
                  <c:v>2022年</c:v>
                </c:pt>
                <c:pt idx="2">
                  <c:v>2023年</c:v>
                </c:pt>
                <c:pt idx="3">
                  <c:v>2024年</c:v>
                </c:pt>
                <c:pt idx="4">
                  <c:v>2025年</c:v>
                </c:pt>
                <c:pt idx="5">
                  <c:v>2026年</c:v>
                </c:pt>
              </c:strCache>
            </c:strRef>
          </c:cat>
          <c:val>
            <c:numRef>
              <c:f>Sheet1!$C$8:$C$13</c:f>
              <c:numCache>
                <c:formatCode>#,##0</c:formatCode>
                <c:ptCount val="6"/>
                <c:pt idx="0">
                  <c:v>196847</c:v>
                </c:pt>
                <c:pt idx="1">
                  <c:v>207945</c:v>
                </c:pt>
                <c:pt idx="2">
                  <c:v>218240</c:v>
                </c:pt>
                <c:pt idx="3">
                  <c:v>227727</c:v>
                </c:pt>
                <c:pt idx="4">
                  <c:v>234623</c:v>
                </c:pt>
                <c:pt idx="5" formatCode="General">
                  <c:v>236849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6D-4DF5-B1A4-49216BBF8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73D4D5-B0A5-4AFB-8C40-DC45EE5BA0E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0"/>
      <dgm:spPr/>
    </dgm:pt>
    <dgm:pt modelId="{3C1604E6-D48F-4199-B7A5-C884AD77753A}" type="pres">
      <dgm:prSet presAssocID="{2B73D4D5-B0A5-4AFB-8C40-DC45EE5BA0E0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90063737-ADE0-454D-843D-4667F3F92C37}" type="presOf" srcId="{2B73D4D5-B0A5-4AFB-8C40-DC45EE5BA0E0}" destId="{3C1604E6-D48F-4199-B7A5-C884AD77753A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73D4D5-B0A5-4AFB-8C40-DC45EE5BA0E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0"/>
      <dgm:spPr/>
    </dgm:pt>
    <dgm:pt modelId="{3C1604E6-D48F-4199-B7A5-C884AD77753A}" type="pres">
      <dgm:prSet presAssocID="{2B73D4D5-B0A5-4AFB-8C40-DC45EE5BA0E0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90063737-ADE0-454D-843D-4667F3F92C37}" type="presOf" srcId="{2B73D4D5-B0A5-4AFB-8C40-DC45EE5BA0E0}" destId="{3C1604E6-D48F-4199-B7A5-C884AD77753A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0.07949</cdr:x>
      <cdr:y>0.01499</cdr:y>
    </cdr:from>
    <cdr:to>
      <cdr:x>0.94418</cdr:x>
      <cdr:y>0.19126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274989" y="25888"/>
          <a:ext cx="2991365" cy="304328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  <cdr:relSizeAnchor xmlns:cdr="http://schemas.openxmlformats.org/drawingml/2006/chartDrawing">
    <cdr:from>
      <cdr:x>0</cdr:x>
      <cdr:y>0.03717</cdr:y>
    </cdr:from>
    <cdr:to>
      <cdr:x>1</cdr:x>
      <cdr:y>0.19245</cdr:y>
    </cdr:to>
    <cdr:sp macro="" textlink="">
      <cdr:nvSpPr>
        <cdr:cNvPr id="3" name="フローチャート: 処理 2">
          <a:extLst xmlns:a="http://schemas.openxmlformats.org/drawingml/2006/main">
            <a:ext uri="{FF2B5EF4-FFF2-40B4-BE49-F238E27FC236}">
              <a16:creationId xmlns:a16="http://schemas.microsoft.com/office/drawing/2014/main" id="{EB0F44AD-6250-4090-BBBA-67036DEBAB2C}"/>
            </a:ext>
          </a:extLst>
        </cdr:cNvPr>
        <cdr:cNvSpPr/>
      </cdr:nvSpPr>
      <cdr:spPr>
        <a:xfrm xmlns:a="http://schemas.openxmlformats.org/drawingml/2006/main">
          <a:off x="0" y="90490"/>
          <a:ext cx="5052591" cy="37806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216027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432054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648081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864108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1080135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1296162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1512189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1728216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会員　　　　　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864,490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920,498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965,018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1,010,649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1,046,174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1,055,119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　　</a:t>
          </a:r>
          <a:endParaRPr kumimoji="1" lang="en-US" altLang="ja-JP" sz="500" b="1" dirty="0">
            <a:solidFill>
              <a:schemeClr val="accent1">
                <a:lumMod val="75000"/>
              </a:schemeClr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  <a:p xmlns:a="http://schemas.openxmlformats.org/drawingml/2006/main">
          <a:r>
            <a:rPr kumimoji="1"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医師会員　　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196,847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207,945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218,240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227,727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234,623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236,849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</a:t>
          </a:r>
          <a:endParaRPr kumimoji="1" lang="ja-JP" altLang="en-US" sz="500" b="1" dirty="0">
            <a:solidFill>
              <a:schemeClr val="accent2">
                <a:lumMod val="75000"/>
              </a:schemeClr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1F894-870A-425C-BF0C-8C5BB7A54D60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7D2CB-4504-423D-B790-70D4F6475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856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57D2CB-4504-423D-B790-70D4F6475C4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11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1" y="3465820"/>
            <a:ext cx="12192000" cy="62673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12" name="正方形/長方形 11"/>
          <p:cNvSpPr/>
          <p:nvPr/>
        </p:nvSpPr>
        <p:spPr>
          <a:xfrm rot="10800000">
            <a:off x="3110921" y="3528495"/>
            <a:ext cx="6095022" cy="61107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17" name="タイトル 1"/>
          <p:cNvSpPr>
            <a:spLocks noGrp="1"/>
          </p:cNvSpPr>
          <p:nvPr>
            <p:ph type="title"/>
          </p:nvPr>
        </p:nvSpPr>
        <p:spPr>
          <a:xfrm>
            <a:off x="472908" y="586191"/>
            <a:ext cx="10972604" cy="454135"/>
          </a:xfrm>
          <a:prstGeom prst="rect">
            <a:avLst/>
          </a:prstGeom>
        </p:spPr>
        <p:txBody>
          <a:bodyPr/>
          <a:lstStyle>
            <a:lvl1pPr algn="l">
              <a:defRPr sz="2369" b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CB3FD99-974A-9319-6BFC-FB7B8AEFCC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848" y="6017057"/>
            <a:ext cx="1516305" cy="50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322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8">
          <p15:clr>
            <a:srgbClr val="FBAE40"/>
          </p15:clr>
        </p15:guide>
        <p15:guide id="2" pos="389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B9B1E9B-9E15-4762-9BA5-7AFBA62BEE2C}"/>
              </a:ext>
            </a:extLst>
          </p:cNvPr>
          <p:cNvSpPr/>
          <p:nvPr/>
        </p:nvSpPr>
        <p:spPr>
          <a:xfrm>
            <a:off x="1" y="-9925"/>
            <a:ext cx="12192000" cy="657327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4" name="円/楕円 3">
            <a:extLst>
              <a:ext uri="{FF2B5EF4-FFF2-40B4-BE49-F238E27FC236}">
                <a16:creationId xmlns:a16="http://schemas.microsoft.com/office/drawing/2014/main" id="{98133C76-A082-4956-9F11-C0B0CF22F214}"/>
              </a:ext>
            </a:extLst>
          </p:cNvPr>
          <p:cNvSpPr/>
          <p:nvPr/>
        </p:nvSpPr>
        <p:spPr>
          <a:xfrm>
            <a:off x="11426499" y="89310"/>
            <a:ext cx="561546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タイトル 6">
            <a:extLst>
              <a:ext uri="{FF2B5EF4-FFF2-40B4-BE49-F238E27FC236}">
                <a16:creationId xmlns:a16="http://schemas.microsoft.com/office/drawing/2014/main" id="{32D8AC37-6C2B-4172-B035-5E8A55CB7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8" y="-1567"/>
            <a:ext cx="10902650" cy="639266"/>
          </a:xfrm>
          <a:prstGeom prst="rect">
            <a:avLst/>
          </a:prstGeom>
        </p:spPr>
        <p:txBody>
          <a:bodyPr anchor="ctr" anchorCtr="0"/>
          <a:lstStyle>
            <a:lvl1pPr algn="l">
              <a:defRPr sz="1974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223005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途中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423076" y="301909"/>
            <a:ext cx="11345846" cy="3127092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>
              <a:solidFill>
                <a:schemeClr val="bg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 rot="10800000">
            <a:off x="423074" y="3429001"/>
            <a:ext cx="11345846" cy="3127090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3078" y="2860439"/>
            <a:ext cx="11345845" cy="1143783"/>
          </a:xfrm>
          <a:prstGeom prst="rect">
            <a:avLst/>
          </a:prstGeom>
        </p:spPr>
        <p:txBody>
          <a:bodyPr anchor="ctr" anchorCtr="0"/>
          <a:lstStyle>
            <a:lvl1pPr>
              <a:defRPr sz="3158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4" name="円/楕円 3">
            <a:extLst>
              <a:ext uri="{FF2B5EF4-FFF2-40B4-BE49-F238E27FC236}">
                <a16:creationId xmlns:a16="http://schemas.microsoft.com/office/drawing/2014/main" id="{5C94F91C-F29C-1360-21AD-B56F505BEC02}"/>
              </a:ext>
            </a:extLst>
          </p:cNvPr>
          <p:cNvSpPr/>
          <p:nvPr/>
        </p:nvSpPr>
        <p:spPr>
          <a:xfrm>
            <a:off x="11000059" y="444294"/>
            <a:ext cx="561546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2974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途中タイトル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3CCA5021-4941-684D-502C-9822FE6634BF}"/>
              </a:ext>
            </a:extLst>
          </p:cNvPr>
          <p:cNvSpPr/>
          <p:nvPr/>
        </p:nvSpPr>
        <p:spPr>
          <a:xfrm>
            <a:off x="872112" y="763865"/>
            <a:ext cx="10447776" cy="5330270"/>
          </a:xfrm>
          <a:prstGeom prst="roundRect">
            <a:avLst/>
          </a:prstGeom>
          <a:noFill/>
          <a:ln w="76200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777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D99C05B3-7267-E9FA-278F-2C702A0F7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112" y="2860439"/>
            <a:ext cx="10447776" cy="1143783"/>
          </a:xfrm>
          <a:prstGeom prst="rect">
            <a:avLst/>
          </a:prstGeom>
        </p:spPr>
        <p:txBody>
          <a:bodyPr anchor="ctr" anchorCtr="0"/>
          <a:lstStyle>
            <a:lvl1pPr>
              <a:defRPr sz="3158" b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98879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" y="-1567"/>
            <a:ext cx="12192000" cy="639266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4" name="円/楕円 3"/>
          <p:cNvSpPr/>
          <p:nvPr/>
        </p:nvSpPr>
        <p:spPr>
          <a:xfrm>
            <a:off x="11437695" y="89310"/>
            <a:ext cx="621423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7465796" y="6626664"/>
            <a:ext cx="4786529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</a:t>
            </a:r>
            <a:r>
              <a:rPr lang="ja-JP" altLang="en-US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Nikkei Business Publications ,Inc.  All rights reserved. </a:t>
            </a:r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334438" y="-1567"/>
            <a:ext cx="10902650" cy="639266"/>
          </a:xfrm>
          <a:prstGeom prst="rect">
            <a:avLst/>
          </a:prstGeom>
        </p:spPr>
        <p:txBody>
          <a:bodyPr anchor="ctr" anchorCtr="0"/>
          <a:lstStyle>
            <a:lvl1pPr algn="l">
              <a:defRPr sz="1974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50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381DF08C-925E-649A-554B-A08278793DD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85982608"/>
              </p:ext>
            </p:extLst>
          </p:nvPr>
        </p:nvGraphicFramePr>
        <p:xfrm>
          <a:off x="2032001" y="4486542"/>
          <a:ext cx="1121398" cy="786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E05B692-8AFB-9FB4-45EF-59227D2A980C}"/>
              </a:ext>
            </a:extLst>
          </p:cNvPr>
          <p:cNvCxnSpPr/>
          <p:nvPr userDrawn="1"/>
        </p:nvCxnSpPr>
        <p:spPr>
          <a:xfrm>
            <a:off x="247828" y="521293"/>
            <a:ext cx="11699193" cy="0"/>
          </a:xfrm>
          <a:prstGeom prst="line">
            <a:avLst/>
          </a:prstGeom>
          <a:ln>
            <a:solidFill>
              <a:srgbClr val="002C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0599F1B-6090-A86D-1D17-CDE57C0591A1}"/>
              </a:ext>
            </a:extLst>
          </p:cNvPr>
          <p:cNvCxnSpPr/>
          <p:nvPr userDrawn="1"/>
        </p:nvCxnSpPr>
        <p:spPr>
          <a:xfrm>
            <a:off x="0" y="256374"/>
            <a:ext cx="589660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971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381DF08C-925E-649A-554B-A08278793DD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85982608"/>
              </p:ext>
            </p:extLst>
          </p:nvPr>
        </p:nvGraphicFramePr>
        <p:xfrm>
          <a:off x="2032001" y="4486542"/>
          <a:ext cx="1121398" cy="786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E05B692-8AFB-9FB4-45EF-59227D2A980C}"/>
              </a:ext>
            </a:extLst>
          </p:cNvPr>
          <p:cNvCxnSpPr/>
          <p:nvPr userDrawn="1"/>
        </p:nvCxnSpPr>
        <p:spPr>
          <a:xfrm>
            <a:off x="247828" y="521293"/>
            <a:ext cx="11699193" cy="0"/>
          </a:xfrm>
          <a:prstGeom prst="line">
            <a:avLst/>
          </a:prstGeom>
          <a:ln>
            <a:solidFill>
              <a:srgbClr val="002C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0599F1B-6090-A86D-1D17-CDE57C0591A1}"/>
              </a:ext>
            </a:extLst>
          </p:cNvPr>
          <p:cNvCxnSpPr/>
          <p:nvPr userDrawn="1"/>
        </p:nvCxnSpPr>
        <p:spPr>
          <a:xfrm>
            <a:off x="0" y="256374"/>
            <a:ext cx="589660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10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327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1" r:id="rId7"/>
  </p:sldLayoutIdLst>
  <p:txStyles>
    <p:titleStyle>
      <a:lvl1pPr algn="ctr" defTabSz="964245" rtl="0" eaLnBrk="1" latinLnBrk="0" hangingPunct="1">
        <a:spcBef>
          <a:spcPct val="0"/>
        </a:spcBef>
        <a:buNone/>
        <a:defRPr kumimoji="1" sz="4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591" indent="-36159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56" kern="1200">
          <a:solidFill>
            <a:schemeClr val="tx1"/>
          </a:solidFill>
          <a:latin typeface="+mn-lt"/>
          <a:ea typeface="+mn-ea"/>
          <a:cs typeface="+mn-cs"/>
        </a:defRPr>
      </a:lvl1pPr>
      <a:lvl2pPr marL="783449" indent="-301326" algn="l" defTabSz="96424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61" kern="1200">
          <a:solidFill>
            <a:schemeClr val="tx1"/>
          </a:solidFill>
          <a:latin typeface="+mn-lt"/>
          <a:ea typeface="+mn-ea"/>
          <a:cs typeface="+mn-cs"/>
        </a:defRPr>
      </a:lvl2pPr>
      <a:lvl3pPr marL="1205306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66" kern="1200">
          <a:solidFill>
            <a:schemeClr val="tx1"/>
          </a:solidFill>
          <a:latin typeface="+mn-lt"/>
          <a:ea typeface="+mn-ea"/>
          <a:cs typeface="+mn-cs"/>
        </a:defRPr>
      </a:lvl3pPr>
      <a:lvl4pPr marL="1687428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4pPr>
      <a:lvl5pPr marL="2169550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5pPr>
      <a:lvl6pPr marL="2651673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6pPr>
      <a:lvl7pPr marL="3133795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7pPr>
      <a:lvl8pPr marL="3615918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8pPr>
      <a:lvl9pPr marL="4098040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482122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2pPr>
      <a:lvl3pPr marL="964245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3pPr>
      <a:lvl4pPr marL="1446367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4pPr>
      <a:lvl5pPr marL="1928489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5pPr>
      <a:lvl6pPr marL="2410611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6pPr>
      <a:lvl7pPr marL="2892734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7pPr>
      <a:lvl8pPr marL="3374856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8pPr>
      <a:lvl9pPr marL="3856979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hyperlink" Target="mailto:nm-ad@nikkeibp.co.j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hyperlink" Target="mailto:nm-ad@nikkeibp.co.jp" TargetMode="Externa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B4B1FF-DDC4-101C-944A-7803F80991E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93716" y="-119656"/>
            <a:ext cx="6425738" cy="6397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Marketing Report</a:t>
            </a:r>
            <a:endParaRPr kumimoji="1" lang="ja-JP" altLang="en-US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BF322F-7361-21C9-C196-006B5D52E68F}"/>
              </a:ext>
            </a:extLst>
          </p:cNvPr>
          <p:cNvSpPr/>
          <p:nvPr/>
        </p:nvSpPr>
        <p:spPr>
          <a:xfrm>
            <a:off x="0" y="637699"/>
            <a:ext cx="6096000" cy="460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DF4B8100-8761-79AC-B51C-9C56CC474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2198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E5DC6663-592E-C0A8-E332-629A4D98C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1" y="2172967"/>
            <a:ext cx="5873540" cy="358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15,276,798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509,226</a:t>
            </a: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4,683,827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156,127</a:t>
            </a: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581,189</a:t>
            </a:r>
          </a:p>
          <a:p>
            <a:pPr algn="r"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A6FC69D5-C08F-F048-E239-8A526B39D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36" y="6003289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F302DC-0DF7-457F-1120-8F091AFBB1EE}"/>
              </a:ext>
            </a:extLst>
          </p:cNvPr>
          <p:cNvSpPr/>
          <p:nvPr/>
        </p:nvSpPr>
        <p:spPr>
          <a:xfrm>
            <a:off x="6116256" y="636124"/>
            <a:ext cx="6096000" cy="460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37B643AB-0779-6CD4-5288-7A1BF53A5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12198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000FCA30-5996-A172-5665-6115974320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8392" y="5760168"/>
            <a:ext cx="867499" cy="867499"/>
          </a:xfrm>
          <a:prstGeom prst="rect">
            <a:avLst/>
          </a:prstGeom>
        </p:spPr>
      </p:pic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D8D4131A-522E-DFDC-0AAB-50D349CAD2EE}"/>
              </a:ext>
            </a:extLst>
          </p:cNvPr>
          <p:cNvCxnSpPr>
            <a:cxnSpLocks/>
          </p:cNvCxnSpPr>
          <p:nvPr/>
        </p:nvCxnSpPr>
        <p:spPr>
          <a:xfrm>
            <a:off x="6136392" y="520107"/>
            <a:ext cx="20256" cy="6337893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3B44057E-FC54-4762-EAB8-5E9D04E974B5}"/>
              </a:ext>
            </a:extLst>
          </p:cNvPr>
          <p:cNvCxnSpPr/>
          <p:nvPr/>
        </p:nvCxnSpPr>
        <p:spPr>
          <a:xfrm>
            <a:off x="0" y="1097832"/>
            <a:ext cx="2897024" cy="0"/>
          </a:xfrm>
          <a:prstGeom prst="line">
            <a:avLst/>
          </a:prstGeom>
          <a:ln w="19050" cap="flat" cmpd="sng" algn="ctr">
            <a:solidFill>
              <a:srgbClr val="002C9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31A11864-B385-167E-A486-3D007B8A2DF5}"/>
              </a:ext>
            </a:extLst>
          </p:cNvPr>
          <p:cNvCxnSpPr/>
          <p:nvPr/>
        </p:nvCxnSpPr>
        <p:spPr>
          <a:xfrm>
            <a:off x="6156648" y="1097832"/>
            <a:ext cx="2897024" cy="0"/>
          </a:xfrm>
          <a:prstGeom prst="line">
            <a:avLst/>
          </a:prstGeom>
          <a:ln w="19050" cap="flat" cmpd="sng" algn="ctr">
            <a:solidFill>
              <a:srgbClr val="196D6B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0605EE5B-D4B3-57E5-DA3D-D314A9EF0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2880" y="2189299"/>
            <a:ext cx="5873540" cy="358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1,445,744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48,191</a:t>
            </a: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620,699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日平日：</a:t>
            </a:r>
            <a:r>
              <a:rPr lang="en-US" altLang="ja-JP"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20,689</a:t>
            </a:r>
            <a:endParaRPr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131,869</a:t>
            </a:r>
          </a:p>
          <a:p>
            <a:pPr algn="r"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22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50E90AB-33BB-DA0C-B7DB-B4E03D78D880}"/>
              </a:ext>
            </a:extLst>
          </p:cNvPr>
          <p:cNvSpPr txBox="1"/>
          <p:nvPr/>
        </p:nvSpPr>
        <p:spPr>
          <a:xfrm>
            <a:off x="3318733" y="5760168"/>
            <a:ext cx="27873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※PV</a:t>
            </a:r>
            <a:r>
              <a:rPr kumimoji="1" lang="ja-JP" altLang="en-US" sz="800" dirty="0"/>
              <a:t>、</a:t>
            </a:r>
            <a:r>
              <a:rPr kumimoji="1" lang="en-US" altLang="ja-JP" sz="800" dirty="0"/>
              <a:t>UB</a:t>
            </a:r>
            <a:r>
              <a:rPr kumimoji="1" lang="ja-JP" altLang="en-US" sz="800" dirty="0"/>
              <a:t>の数値は</a:t>
            </a:r>
            <a:r>
              <a:rPr kumimoji="1" lang="en-US" altLang="ja-JP" sz="800" dirty="0"/>
              <a:t>Atlas</a:t>
            </a:r>
            <a:r>
              <a:rPr kumimoji="1" lang="ja-JP" altLang="en-US" sz="800" dirty="0"/>
              <a:t>によって集計されたデータです。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1BDD920-16E5-E4F6-8EB2-B410895F86E1}"/>
              </a:ext>
            </a:extLst>
          </p:cNvPr>
          <p:cNvSpPr txBox="1"/>
          <p:nvPr/>
        </p:nvSpPr>
        <p:spPr>
          <a:xfrm>
            <a:off x="9402072" y="5759137"/>
            <a:ext cx="27873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※PV</a:t>
            </a:r>
            <a:r>
              <a:rPr kumimoji="1" lang="ja-JP" altLang="en-US" sz="800" dirty="0"/>
              <a:t>、</a:t>
            </a:r>
            <a:r>
              <a:rPr kumimoji="1" lang="en-US" altLang="ja-JP" sz="800" dirty="0"/>
              <a:t>UB</a:t>
            </a:r>
            <a:r>
              <a:rPr kumimoji="1" lang="ja-JP" altLang="en-US" sz="800" dirty="0"/>
              <a:t>の数値は</a:t>
            </a:r>
            <a:r>
              <a:rPr kumimoji="1" lang="en-US" altLang="ja-JP" sz="800" dirty="0"/>
              <a:t>Atlas</a:t>
            </a:r>
            <a:r>
              <a:rPr kumimoji="1" lang="ja-JP" altLang="en-US" sz="800" dirty="0"/>
              <a:t>によって集計されたデータです。</a:t>
            </a:r>
          </a:p>
        </p:txBody>
      </p:sp>
      <p:sp>
        <p:nvSpPr>
          <p:cNvPr id="23" name="Rectangle 490">
            <a:extLst>
              <a:ext uri="{FF2B5EF4-FFF2-40B4-BE49-F238E27FC236}">
                <a16:creationId xmlns:a16="http://schemas.microsoft.com/office/drawing/2014/main" id="{D1912250-5BC3-960D-13BD-8D19DB317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615375"/>
            <a:ext cx="6242880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  <a:hlinkClick r:id="rId4"/>
              </a:rPr>
              <a:t>nm-ad@nikkeibp.co.jp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97215A47-6EEE-F391-75C2-08AF0DE4A0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058" y="155935"/>
            <a:ext cx="904875" cy="31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65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85ECB0-4C2A-BAC3-E15B-3D85CD814DA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44525" y="-101387"/>
            <a:ext cx="10902950" cy="6397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sp>
        <p:nvSpPr>
          <p:cNvPr id="3" name="Rectangle 50">
            <a:extLst>
              <a:ext uri="{FF2B5EF4-FFF2-40B4-BE49-F238E27FC236}">
                <a16:creationId xmlns:a16="http://schemas.microsoft.com/office/drawing/2014/main" id="{AF3EB0A3-F12C-456F-5D04-D83027816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867" y="1541390"/>
            <a:ext cx="184731" cy="365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en-US" sz="1777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B343389-6010-FE92-65A6-6AC6B9965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5113" y="728232"/>
            <a:ext cx="1322402" cy="26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医師診療科目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F8E920A-0507-AF8F-05B7-1F140F717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6277" y="3565760"/>
            <a:ext cx="1171986" cy="260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薬剤師属性</a:t>
            </a:r>
            <a:endParaRPr lang="ja-JP" altLang="en-GB" sz="1100" b="1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21224982-8DDA-4E5F-B03D-B75404F91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831" y="728233"/>
            <a:ext cx="1173553" cy="262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主要属性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093A25E4-0F9D-0C84-CFEF-B2A05C933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387499"/>
              </p:ext>
            </p:extLst>
          </p:nvPr>
        </p:nvGraphicFramePr>
        <p:xfrm>
          <a:off x="7899731" y="1010037"/>
          <a:ext cx="2100604" cy="5514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074">
                  <a:extLst>
                    <a:ext uri="{9D8B030D-6E8A-4147-A177-3AD203B41FA5}">
                      <a16:colId xmlns:a16="http://schemas.microsoft.com/office/drawing/2014/main" val="544638491"/>
                    </a:ext>
                  </a:extLst>
                </a:gridCol>
                <a:gridCol w="754530">
                  <a:extLst>
                    <a:ext uri="{9D8B030D-6E8A-4147-A177-3AD203B41FA5}">
                      <a16:colId xmlns:a16="http://schemas.microsoft.com/office/drawing/2014/main" val="1573518904"/>
                    </a:ext>
                  </a:extLst>
                </a:gridCol>
              </a:tblGrid>
              <a:tr h="313975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診療科目 　    　</a:t>
                      </a:r>
                      <a:r>
                        <a:rPr lang="en-US" altLang="ja-JP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lang="ja-JP" alt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39197" marR="39197" marT="10057" marB="10057" anchor="ctr"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401" marR="9401" marT="9401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788626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71,407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36781772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301862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16,942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18782118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糖尿病科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21293472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9941743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45802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42551787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4307195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96738080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296894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6169390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9940795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49198328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94589287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6925709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12,726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54271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13,281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07693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91387935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8264846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47165800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46DD04B-52F7-C6AF-2881-75CAF7C55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026165"/>
              </p:ext>
            </p:extLst>
          </p:nvPr>
        </p:nvGraphicFramePr>
        <p:xfrm>
          <a:off x="3803212" y="3825853"/>
          <a:ext cx="3906041" cy="2445408"/>
        </p:xfrm>
        <a:graphic>
          <a:graphicData uri="http://schemas.openxmlformats.org/drawingml/2006/table">
            <a:tbl>
              <a:tblPr firstRow="1" bandRow="1"/>
              <a:tblGrid>
                <a:gridCol w="2687791">
                  <a:extLst>
                    <a:ext uri="{9D8B030D-6E8A-4147-A177-3AD203B41FA5}">
                      <a16:colId xmlns:a16="http://schemas.microsoft.com/office/drawing/2014/main" val="3303788092"/>
                    </a:ext>
                  </a:extLst>
                </a:gridCol>
                <a:gridCol w="1218250">
                  <a:extLst>
                    <a:ext uri="{9D8B030D-6E8A-4147-A177-3AD203B41FA5}">
                      <a16:colId xmlns:a16="http://schemas.microsoft.com/office/drawing/2014/main" val="2290490374"/>
                    </a:ext>
                  </a:extLst>
                </a:gridCol>
              </a:tblGrid>
              <a:tr h="305676">
                <a:tc gridSpan="2">
                  <a:txBody>
                    <a:bodyPr/>
                    <a:lstStyle>
                      <a:lvl1pPr marL="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薬剤師属性内訳   　       　 　　　　   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0249" marR="90249" marT="45125" marB="45125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180353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7,973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753807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11,131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12908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113,615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42690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37,574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013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10,224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689641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2,456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668598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28,702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891475"/>
                  </a:ext>
                </a:extLst>
              </a:tr>
            </a:tbl>
          </a:graphicData>
        </a:graphic>
      </p:graphicFrame>
      <p:graphicFrame>
        <p:nvGraphicFramePr>
          <p:cNvPr id="13" name="グラフ 12">
            <a:extLst>
              <a:ext uri="{FF2B5EF4-FFF2-40B4-BE49-F238E27FC236}">
                <a16:creationId xmlns:a16="http://schemas.microsoft.com/office/drawing/2014/main" id="{ACDCD62E-747B-EDF3-6D12-7376517B54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7704659"/>
              </p:ext>
            </p:extLst>
          </p:nvPr>
        </p:nvGraphicFramePr>
        <p:xfrm>
          <a:off x="150523" y="866204"/>
          <a:ext cx="3296765" cy="2578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C27AC815-1953-523F-9DDE-7F8F922A11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140724"/>
              </p:ext>
            </p:extLst>
          </p:nvPr>
        </p:nvGraphicFramePr>
        <p:xfrm>
          <a:off x="150523" y="3665274"/>
          <a:ext cx="3296765" cy="1415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5878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54807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77579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28501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05291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800" b="1" dirty="0">
                          <a:solidFill>
                            <a:schemeClr val="bg1"/>
                          </a:solidFill>
                        </a:rPr>
                        <a:t>勤務医の病床数</a:t>
                      </a:r>
                      <a:endParaRPr kumimoji="1" lang="ja-JP" altLang="en-US" sz="8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23,351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39,969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76,599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16,843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7565F22-EC0C-C58D-1FB4-C4F1550E4687}"/>
              </a:ext>
            </a:extLst>
          </p:cNvPr>
          <p:cNvSpPr txBox="1"/>
          <p:nvPr/>
        </p:nvSpPr>
        <p:spPr>
          <a:xfrm>
            <a:off x="219648" y="5445384"/>
            <a:ext cx="33231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6735E7DB-1BDC-B088-28BB-2DB9B697A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389" y="5166204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E250FB3F-4544-5EE5-D3A8-71B95FC4EC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515" y="159934"/>
            <a:ext cx="904875" cy="318315"/>
          </a:xfrm>
          <a:prstGeom prst="rect">
            <a:avLst/>
          </a:prstGeom>
        </p:spPr>
      </p:pic>
      <p:sp>
        <p:nvSpPr>
          <p:cNvPr id="26" name="Rectangle 490">
            <a:extLst>
              <a:ext uri="{FF2B5EF4-FFF2-40B4-BE49-F238E27FC236}">
                <a16:creationId xmlns:a16="http://schemas.microsoft.com/office/drawing/2014/main" id="{1DD44851-DEED-BD46-1021-DE7A7AC94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23" y="6642781"/>
            <a:ext cx="7949275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  <a:hlinkClick r:id="rId5"/>
              </a:rPr>
              <a:t>nm-ad@nikkeibp.co.jp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368B5C58-5BCC-13DC-DBA8-F493091D9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739949"/>
              </p:ext>
            </p:extLst>
          </p:nvPr>
        </p:nvGraphicFramePr>
        <p:xfrm>
          <a:off x="3803212" y="1007472"/>
          <a:ext cx="3902936" cy="2421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4287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624292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239773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64584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87106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236,849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193,870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211,675</a:t>
                      </a:r>
                    </a:p>
                  </a:txBody>
                  <a:tcPr marL="6350" marR="6350" marT="6350" marB="0" anchor="ctr"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78,709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34,024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4,334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2,455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  <a:tr h="372283"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総数</a:t>
                      </a:r>
                    </a:p>
                  </a:txBody>
                  <a:tcPr anchor="ctr">
                    <a:solidFill>
                      <a:srgbClr val="FFF3D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544,942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FFF3D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083640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3634C27-DCE1-717E-A041-EB0727ED9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019240"/>
              </p:ext>
            </p:extLst>
          </p:nvPr>
        </p:nvGraphicFramePr>
        <p:xfrm>
          <a:off x="10052390" y="1007473"/>
          <a:ext cx="2086302" cy="551450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36909">
                  <a:extLst>
                    <a:ext uri="{9D8B030D-6E8A-4147-A177-3AD203B41FA5}">
                      <a16:colId xmlns:a16="http://schemas.microsoft.com/office/drawing/2014/main" val="2774109175"/>
                    </a:ext>
                  </a:extLst>
                </a:gridCol>
                <a:gridCol w="749393">
                  <a:extLst>
                    <a:ext uri="{9D8B030D-6E8A-4147-A177-3AD203B41FA5}">
                      <a16:colId xmlns:a16="http://schemas.microsoft.com/office/drawing/2014/main" val="486296398"/>
                    </a:ext>
                  </a:extLst>
                </a:gridCol>
              </a:tblGrid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3182463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87082015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69875238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78187016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6400785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8930685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15,967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4090566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7363332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02297767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18303071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29154911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229323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3218229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5860870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029564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99115588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52360127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1560216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9968678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0004329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129116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26074993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19,853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4602782"/>
                  </a:ext>
                </a:extLst>
              </a:tr>
            </a:tbl>
          </a:graphicData>
        </a:graphic>
      </p:graphicFrame>
      <p:pic>
        <p:nvPicPr>
          <p:cNvPr id="7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7DA8F9EE-C096-3CBD-4F8D-592076AFE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511" y="44226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4F9571E6-DA81-73F7-BBEC-53B89474FF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248921" y="-172513"/>
            <a:ext cx="867499" cy="867499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8959F10-1CDD-236B-B91C-985AFBDCB48E}"/>
              </a:ext>
            </a:extLst>
          </p:cNvPr>
          <p:cNvSpPr txBox="1"/>
          <p:nvPr/>
        </p:nvSpPr>
        <p:spPr>
          <a:xfrm>
            <a:off x="9484830" y="6498011"/>
            <a:ext cx="2859569" cy="400110"/>
          </a:xfrm>
          <a:prstGeom prst="rect">
            <a:avLst/>
          </a:prstGeom>
        </p:spPr>
        <p:txBody>
          <a:bodyPr wrap="square" rtlCol="0" anchor="t" anchorCtr="0">
            <a:spAutoFit/>
          </a:bodyPr>
          <a:lstStyle/>
          <a:p>
            <a:r>
              <a:rPr lang="ja-JP" altLang="ja-JP" sz="1000" dirty="0"/>
              <a:t>（診療科目はマルチプルアンサ　※</a:t>
            </a:r>
            <a:r>
              <a:rPr lang="en-US" altLang="ja-JP" sz="1000" dirty="0"/>
              <a:t>3</a:t>
            </a:r>
            <a:r>
              <a:rPr lang="ja-JP" altLang="ja-JP" sz="1000" dirty="0"/>
              <a:t>つまで）</a:t>
            </a:r>
          </a:p>
          <a:p>
            <a:pPr algn="l"/>
            <a:endParaRPr kumimoji="1" lang="ja-JP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98DFDE02-47C5-FE4D-0744-15CF846C0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9" y="728232"/>
            <a:ext cx="1802441" cy="262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会員登録数の推移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4940103"/>
      </p:ext>
    </p:extLst>
  </p:cSld>
  <p:clrMapOvr>
    <a:masterClrMapping/>
  </p:clrMapOvr>
</p:sld>
</file>

<file path=ppt/theme/theme1.xml><?xml version="1.0" encoding="utf-8"?>
<a:theme xmlns:a="http://schemas.openxmlformats.org/drawingml/2006/main" name="日経B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bg1">
              <a:lumMod val="75000"/>
            </a:schemeClr>
          </a:solidFill>
        </a:ln>
      </a:spPr>
      <a:bodyPr rtlCol="0" anchor="ctr"/>
      <a:lstStyle>
        <a:defPPr algn="ctr">
          <a:defRPr kumimoji="1" sz="1800" dirty="0" smtClean="0">
            <a:solidFill>
              <a:schemeClr val="tx1">
                <a:lumMod val="75000"/>
                <a:lumOff val="25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wrap="square" rtlCol="0" anchor="t" anchorCtr="0">
        <a:spAutoFit/>
      </a:bodyPr>
      <a:lstStyle>
        <a:defPPr algn="l">
          <a:defRPr kumimoji="1" sz="1800" dirty="0" smtClean="0">
            <a:solidFill>
              <a:schemeClr val="tx1">
                <a:lumMod val="75000"/>
                <a:lumOff val="25000"/>
              </a:schemeClr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日経BP" id="{E2CDF68B-1A4F-46B9-8C2B-D342B3FC38FA}" vid="{D83A00BA-FBB7-4686-A07F-7B8DCB10C41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64d2c69f2b3d66bf60e160d510b1c92a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29180797ca92357aa07610b1d61466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02F512B-8447-4D3C-9C92-580840729A8E}"/>
</file>

<file path=customXml/itemProps2.xml><?xml version="1.0" encoding="utf-8"?>
<ds:datastoreItem xmlns:ds="http://schemas.openxmlformats.org/officeDocument/2006/customXml" ds:itemID="{3D42F846-54F8-4501-9D1B-F75F2609A73C}"/>
</file>

<file path=customXml/itemProps3.xml><?xml version="1.0" encoding="utf-8"?>
<ds:datastoreItem xmlns:ds="http://schemas.openxmlformats.org/officeDocument/2006/customXml" ds:itemID="{8A075F03-B1E8-4060-B7B2-CBF758E5BD00}"/>
</file>

<file path=docProps/app.xml><?xml version="1.0" encoding="utf-8"?>
<Properties xmlns="http://schemas.openxmlformats.org/officeDocument/2006/extended-properties" xmlns:vt="http://schemas.openxmlformats.org/officeDocument/2006/docPropsVTypes">
  <Template>日経BP</Template>
  <TotalTime>530</TotalTime>
  <Words>681</Words>
  <Application>Microsoft Office PowerPoint</Application>
  <PresentationFormat>ワイド画面</PresentationFormat>
  <Paragraphs>178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Meiryo UI</vt:lpstr>
      <vt:lpstr>メイリオ</vt:lpstr>
      <vt:lpstr>游ゴシック</vt:lpstr>
      <vt:lpstr>Arial</vt:lpstr>
      <vt:lpstr>日経BP</vt:lpstr>
      <vt:lpstr>Marketing Report</vt:lpstr>
      <vt:lpstr>会員プロフィール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渡部 直樹</dc:creator>
  <cp:lastModifiedBy>渡部 直樹</cp:lastModifiedBy>
  <cp:revision>21</cp:revision>
  <cp:lastPrinted>2026-04-01T12:29:49Z</cp:lastPrinted>
  <dcterms:created xsi:type="dcterms:W3CDTF">2026-02-03T12:00:00Z</dcterms:created>
  <dcterms:modified xsi:type="dcterms:W3CDTF">2026-05-08T05:40:39Z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