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charts/style2.xml" ContentType="application/vnd.ms-office.chart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2.xml" ContentType="application/vnd.openxmlformats-officedocument.drawingml.chart+xml"/>
  <Override PartName="/ppt/charts/colors1.xml" ContentType="application/vnd.ms-office.chartcolorstyle+xml"/>
  <Override PartName="/ppt/charts/style1.xml" ContentType="application/vnd.ms-office.chartstyle+xml"/>
  <Override PartName="/ppt/charts/colors2.xml" ContentType="application/vnd.ms-office.chartcolorstyle+xml"/>
  <Override PartName="/ppt/charts/chart1.xml" ContentType="application/vnd.openxmlformats-officedocument.drawingml.chart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701" r:id="rId2"/>
  </p:sldMasterIdLst>
  <p:notesMasterIdLst>
    <p:notesMasterId r:id="rId5"/>
  </p:notesMasterIdLst>
  <p:sldIdLst>
    <p:sldId id="258" r:id="rId3"/>
    <p:sldId id="259" r:id="rId4"/>
  </p:sldIdLst>
  <p:sldSz cx="6858000" cy="9144000" type="screen4x3"/>
  <p:notesSz cx="7104063" cy="10234613"/>
  <p:defaultTextStyle>
    <a:defPPr>
      <a:defRPr lang="ja-JP"/>
    </a:defPPr>
    <a:lvl1pPr marL="0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1pPr>
    <a:lvl2pPr marL="216027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2pPr>
    <a:lvl3pPr marL="432054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3pPr>
    <a:lvl4pPr marL="648081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4pPr>
    <a:lvl5pPr marL="864108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5pPr>
    <a:lvl6pPr marL="1080135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6pPr>
    <a:lvl7pPr marL="1296162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7pPr>
    <a:lvl8pPr marL="1512189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8pPr>
    <a:lvl9pPr marL="1728216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8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B9B8"/>
    <a:srgbClr val="F2DCDB"/>
    <a:srgbClr val="EBF1E9"/>
    <a:srgbClr val="002C92"/>
    <a:srgbClr val="196D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3501" autoAdjust="0"/>
  </p:normalViewPr>
  <p:slideViewPr>
    <p:cSldViewPr snapToGrid="0" showGuides="1">
      <p:cViewPr>
        <p:scale>
          <a:sx n="100" d="100"/>
          <a:sy n="100" d="100"/>
        </p:scale>
        <p:origin x="2556" y="-36"/>
      </p:cViewPr>
      <p:guideLst>
        <p:guide orient="horz" pos="2880"/>
        <p:guide pos="218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notesMaster" Target="notesMasters/notesMaster1.xml"/><Relationship Id="rId10" Type="http://schemas.openxmlformats.org/officeDocument/2006/relationships/customXml" Target="../customXml/item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6812457042266042E-2"/>
          <c:y val="5.6143466531358259E-2"/>
          <c:w val="0.80637508591546792"/>
          <c:h val="0.6570385133750382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7030A0"/>
            </a:soli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delete val="1"/>
          </c:dLbls>
          <c:cat>
            <c:numRef>
              <c:f>Sheet1!$A$42:$A$69</c:f>
              <c:numCache>
                <c:formatCode>yyyy"年"m"月"</c:formatCode>
                <c:ptCount val="28"/>
                <c:pt idx="0">
                  <c:v>44317</c:v>
                </c:pt>
                <c:pt idx="1">
                  <c:v>44348</c:v>
                </c:pt>
                <c:pt idx="2">
                  <c:v>44378</c:v>
                </c:pt>
                <c:pt idx="3">
                  <c:v>44409</c:v>
                </c:pt>
                <c:pt idx="4">
                  <c:v>44440</c:v>
                </c:pt>
                <c:pt idx="5">
                  <c:v>44470</c:v>
                </c:pt>
                <c:pt idx="6">
                  <c:v>44501</c:v>
                </c:pt>
                <c:pt idx="7">
                  <c:v>44531</c:v>
                </c:pt>
                <c:pt idx="8">
                  <c:v>44562</c:v>
                </c:pt>
                <c:pt idx="9">
                  <c:v>44593</c:v>
                </c:pt>
                <c:pt idx="10">
                  <c:v>44621</c:v>
                </c:pt>
                <c:pt idx="11">
                  <c:v>44652</c:v>
                </c:pt>
                <c:pt idx="12">
                  <c:v>44682</c:v>
                </c:pt>
                <c:pt idx="13">
                  <c:v>44713</c:v>
                </c:pt>
                <c:pt idx="14">
                  <c:v>44743</c:v>
                </c:pt>
                <c:pt idx="15">
                  <c:v>44774</c:v>
                </c:pt>
                <c:pt idx="16">
                  <c:v>44805</c:v>
                </c:pt>
                <c:pt idx="17">
                  <c:v>44835</c:v>
                </c:pt>
                <c:pt idx="18">
                  <c:v>44866</c:v>
                </c:pt>
                <c:pt idx="19">
                  <c:v>44896</c:v>
                </c:pt>
                <c:pt idx="20">
                  <c:v>44927</c:v>
                </c:pt>
                <c:pt idx="21">
                  <c:v>44958</c:v>
                </c:pt>
                <c:pt idx="22">
                  <c:v>44986</c:v>
                </c:pt>
                <c:pt idx="23">
                  <c:v>45017</c:v>
                </c:pt>
                <c:pt idx="24">
                  <c:v>45047</c:v>
                </c:pt>
                <c:pt idx="25">
                  <c:v>45078</c:v>
                </c:pt>
                <c:pt idx="26">
                  <c:v>45108</c:v>
                </c:pt>
                <c:pt idx="27">
                  <c:v>45139</c:v>
                </c:pt>
              </c:numCache>
            </c:numRef>
          </c:cat>
          <c:val>
            <c:numRef>
              <c:f>Sheet1!$B$42:$B$69</c:f>
              <c:numCache>
                <c:formatCode>General</c:formatCode>
                <c:ptCount val="28"/>
                <c:pt idx="0">
                  <c:v>30735204</c:v>
                </c:pt>
                <c:pt idx="1">
                  <c:v>31528827</c:v>
                </c:pt>
                <c:pt idx="2">
                  <c:v>25010588</c:v>
                </c:pt>
                <c:pt idx="3">
                  <c:v>22469895</c:v>
                </c:pt>
                <c:pt idx="4">
                  <c:v>22701294</c:v>
                </c:pt>
                <c:pt idx="5" formatCode="#,##0">
                  <c:v>22627502</c:v>
                </c:pt>
                <c:pt idx="6" formatCode="#,##0">
                  <c:v>21015969</c:v>
                </c:pt>
                <c:pt idx="7" formatCode="#,##0">
                  <c:v>15669941</c:v>
                </c:pt>
                <c:pt idx="8" formatCode="#,##0">
                  <c:v>16156159</c:v>
                </c:pt>
                <c:pt idx="9" formatCode="#,##0">
                  <c:v>15692148</c:v>
                </c:pt>
                <c:pt idx="10" formatCode="#,##0">
                  <c:v>16526750</c:v>
                </c:pt>
                <c:pt idx="11" formatCode="#,##0_ ">
                  <c:v>15636812</c:v>
                </c:pt>
                <c:pt idx="12" formatCode="#,##0">
                  <c:v>16911628</c:v>
                </c:pt>
                <c:pt idx="13" formatCode="#,##0">
                  <c:v>23256097</c:v>
                </c:pt>
                <c:pt idx="14" formatCode="#,##0">
                  <c:v>24127440</c:v>
                </c:pt>
                <c:pt idx="15" formatCode="#,##0">
                  <c:v>22128522</c:v>
                </c:pt>
                <c:pt idx="16" formatCode="#,##0">
                  <c:v>21306205</c:v>
                </c:pt>
                <c:pt idx="17" formatCode="#,##0">
                  <c:v>23780101</c:v>
                </c:pt>
                <c:pt idx="18" formatCode="#,##0">
                  <c:v>22063822</c:v>
                </c:pt>
                <c:pt idx="19" formatCode="#,##0">
                  <c:v>19599154</c:v>
                </c:pt>
                <c:pt idx="20" formatCode="#,##0">
                  <c:v>20404807</c:v>
                </c:pt>
                <c:pt idx="21" formatCode="#,##0">
                  <c:v>19847504</c:v>
                </c:pt>
                <c:pt idx="22" formatCode="#,##0">
                  <c:v>22052731</c:v>
                </c:pt>
                <c:pt idx="23" formatCode="#,##0">
                  <c:v>21338578</c:v>
                </c:pt>
                <c:pt idx="24" formatCode="#,##0">
                  <c:v>21481947</c:v>
                </c:pt>
                <c:pt idx="25" formatCode="#,##0">
                  <c:v>22142569</c:v>
                </c:pt>
                <c:pt idx="26" formatCode="#,##0">
                  <c:v>20907256</c:v>
                </c:pt>
                <c:pt idx="27" formatCode="#,##0">
                  <c:v>18408665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D13-49E6-87EF-6F576DDC8419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584970896"/>
        <c:axId val="584974176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spPr>
            <a:ln w="22225" cap="rnd" cmpd="sng" algn="ctr">
              <a:solidFill>
                <a:srgbClr val="FF0000"/>
              </a:solidFill>
              <a:round/>
            </a:ln>
            <a:effectLst/>
          </c:spPr>
          <c:marker>
            <c:symbol val="circle"/>
            <c:size val="4"/>
            <c:spPr>
              <a:solidFill>
                <a:schemeClr val="accent2"/>
              </a:solidFill>
              <a:ln w="9525" cap="flat" cmpd="sng" algn="ctr">
                <a:solidFill>
                  <a:srgbClr val="FF0000"/>
                </a:solidFill>
                <a:round/>
              </a:ln>
              <a:effectLst/>
            </c:spPr>
          </c:marker>
          <c:cat>
            <c:numRef>
              <c:f>Sheet1!$A$42:$A$69</c:f>
              <c:numCache>
                <c:formatCode>yyyy"年"m"月"</c:formatCode>
                <c:ptCount val="28"/>
                <c:pt idx="0">
                  <c:v>44317</c:v>
                </c:pt>
                <c:pt idx="1">
                  <c:v>44348</c:v>
                </c:pt>
                <c:pt idx="2">
                  <c:v>44378</c:v>
                </c:pt>
                <c:pt idx="3">
                  <c:v>44409</c:v>
                </c:pt>
                <c:pt idx="4">
                  <c:v>44440</c:v>
                </c:pt>
                <c:pt idx="5">
                  <c:v>44470</c:v>
                </c:pt>
                <c:pt idx="6">
                  <c:v>44501</c:v>
                </c:pt>
                <c:pt idx="7">
                  <c:v>44531</c:v>
                </c:pt>
                <c:pt idx="8">
                  <c:v>44562</c:v>
                </c:pt>
                <c:pt idx="9">
                  <c:v>44593</c:v>
                </c:pt>
                <c:pt idx="10">
                  <c:v>44621</c:v>
                </c:pt>
                <c:pt idx="11">
                  <c:v>44652</c:v>
                </c:pt>
                <c:pt idx="12">
                  <c:v>44682</c:v>
                </c:pt>
                <c:pt idx="13">
                  <c:v>44713</c:v>
                </c:pt>
                <c:pt idx="14">
                  <c:v>44743</c:v>
                </c:pt>
                <c:pt idx="15">
                  <c:v>44774</c:v>
                </c:pt>
                <c:pt idx="16">
                  <c:v>44805</c:v>
                </c:pt>
                <c:pt idx="17">
                  <c:v>44835</c:v>
                </c:pt>
                <c:pt idx="18">
                  <c:v>44866</c:v>
                </c:pt>
                <c:pt idx="19">
                  <c:v>44896</c:v>
                </c:pt>
                <c:pt idx="20">
                  <c:v>44927</c:v>
                </c:pt>
                <c:pt idx="21">
                  <c:v>44958</c:v>
                </c:pt>
                <c:pt idx="22">
                  <c:v>44986</c:v>
                </c:pt>
                <c:pt idx="23">
                  <c:v>45017</c:v>
                </c:pt>
                <c:pt idx="24">
                  <c:v>45047</c:v>
                </c:pt>
                <c:pt idx="25">
                  <c:v>45078</c:v>
                </c:pt>
                <c:pt idx="26">
                  <c:v>45108</c:v>
                </c:pt>
                <c:pt idx="27">
                  <c:v>45139</c:v>
                </c:pt>
              </c:numCache>
            </c:numRef>
          </c:cat>
          <c:val>
            <c:numRef>
              <c:f>Sheet1!$C$42:$C$69</c:f>
              <c:numCache>
                <c:formatCode>General</c:formatCode>
                <c:ptCount val="28"/>
                <c:pt idx="0">
                  <c:v>11697955</c:v>
                </c:pt>
                <c:pt idx="1">
                  <c:v>12469865</c:v>
                </c:pt>
                <c:pt idx="2">
                  <c:v>10272961</c:v>
                </c:pt>
                <c:pt idx="3">
                  <c:v>9273119</c:v>
                </c:pt>
                <c:pt idx="4">
                  <c:v>8775436</c:v>
                </c:pt>
                <c:pt idx="5" formatCode="#,##0">
                  <c:v>8410976</c:v>
                </c:pt>
                <c:pt idx="6" formatCode="#,##0">
                  <c:v>6989263</c:v>
                </c:pt>
                <c:pt idx="7" formatCode="#,##0">
                  <c:v>4986312</c:v>
                </c:pt>
                <c:pt idx="8" formatCode="#,##0">
                  <c:v>5336701</c:v>
                </c:pt>
                <c:pt idx="9" formatCode="#,##0">
                  <c:v>4938626</c:v>
                </c:pt>
                <c:pt idx="10" formatCode="#,##0">
                  <c:v>5215528</c:v>
                </c:pt>
                <c:pt idx="11" formatCode="#,##0_ ">
                  <c:v>5033653</c:v>
                </c:pt>
                <c:pt idx="12" formatCode="#,##0">
                  <c:v>5646651</c:v>
                </c:pt>
                <c:pt idx="13" formatCode="#,##0">
                  <c:v>8560955</c:v>
                </c:pt>
                <c:pt idx="14" formatCode="#,##0">
                  <c:v>8914434</c:v>
                </c:pt>
                <c:pt idx="15" formatCode="#,##0">
                  <c:v>8767806</c:v>
                </c:pt>
                <c:pt idx="16" formatCode="#,##0">
                  <c:v>7952202</c:v>
                </c:pt>
                <c:pt idx="17" formatCode="#,##0">
                  <c:v>9989942</c:v>
                </c:pt>
                <c:pt idx="18" formatCode="#,##0">
                  <c:v>8044749</c:v>
                </c:pt>
                <c:pt idx="19" formatCode="#,##0">
                  <c:v>7480333</c:v>
                </c:pt>
                <c:pt idx="20" formatCode="#,##0">
                  <c:v>7837989</c:v>
                </c:pt>
                <c:pt idx="21">
                  <c:v>7492002</c:v>
                </c:pt>
                <c:pt idx="22" formatCode="#,##0">
                  <c:v>8411718</c:v>
                </c:pt>
                <c:pt idx="23" formatCode="#,##0">
                  <c:v>7873886</c:v>
                </c:pt>
                <c:pt idx="24" formatCode="#,##0">
                  <c:v>8312919</c:v>
                </c:pt>
                <c:pt idx="25" formatCode="#,##0">
                  <c:v>8535826</c:v>
                </c:pt>
                <c:pt idx="26" formatCode="#,##0">
                  <c:v>8254848</c:v>
                </c:pt>
                <c:pt idx="27" formatCode="#,##0">
                  <c:v>7262800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D13-49E6-87EF-6F576DDC84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72085248"/>
        <c:axId val="672088528"/>
      </c:lineChart>
      <c:dateAx>
        <c:axId val="584970896"/>
        <c:scaling>
          <c:orientation val="minMax"/>
        </c:scaling>
        <c:delete val="0"/>
        <c:axPos val="b"/>
        <c:numFmt formatCode="yyyy&quot;年&quot;m&quot;月&quot;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3000000" spcFirstLastPara="1" vertOverflow="ellipsis" wrap="square" anchor="ctr" anchorCtr="1"/>
          <a:lstStyle/>
          <a:p>
            <a:pPr>
              <a:defRPr sz="7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4176"/>
        <c:crosses val="autoZero"/>
        <c:auto val="1"/>
        <c:lblOffset val="100"/>
        <c:baseTimeUnit val="months"/>
        <c:majorUnit val="2"/>
        <c:majorTimeUnit val="months"/>
      </c:dateAx>
      <c:valAx>
        <c:axId val="584974176"/>
        <c:scaling>
          <c:orientation val="minMax"/>
        </c:scaling>
        <c:delete val="0"/>
        <c:axPos val="l"/>
        <c:majorGridlines>
          <c:spPr>
            <a:ln w="6350">
              <a:solidFill>
                <a:schemeClr val="dk1">
                  <a:lumMod val="15000"/>
                  <a:lumOff val="85000"/>
                </a:schemeClr>
              </a:solidFill>
            </a:ln>
            <a:effectLst/>
          </c:spPr>
        </c:maj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0896"/>
        <c:crosses val="autoZero"/>
        <c:crossBetween val="between"/>
      </c:valAx>
      <c:valAx>
        <c:axId val="672088528"/>
        <c:scaling>
          <c:orientation val="minMax"/>
        </c:scaling>
        <c:delete val="0"/>
        <c:axPos val="r"/>
        <c:numFmt formatCode="#,##0_);[Red]\(#,##0\)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72085248"/>
        <c:crosses val="max"/>
        <c:crossBetween val="between"/>
        <c:majorUnit val="2000000"/>
      </c:valAx>
      <c:dateAx>
        <c:axId val="672085248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672088528"/>
        <c:crosses val="autoZero"/>
        <c:auto val="1"/>
        <c:lblOffset val="100"/>
        <c:baseTimeUnit val="months"/>
      </c:date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7.3605448400447235E-2"/>
          <c:y val="0.89385001086570515"/>
          <c:w val="0.87818537629602866"/>
          <c:h val="8.377083814264828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solidFill>
      <a:schemeClr val="lt1"/>
    </a:solidFill>
    <a:ln w="6350"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220502222714361"/>
          <c:y val="0.11999487046061851"/>
          <c:w val="0.69985978174724139"/>
          <c:h val="0.5888404918568561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7030A0"/>
            </a:soli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delete val="1"/>
          </c:dLbls>
          <c:cat>
            <c:numRef>
              <c:f>Sheet1!$A$42:$A$69</c:f>
              <c:numCache>
                <c:formatCode>yyyy"年"m"月"</c:formatCode>
                <c:ptCount val="28"/>
                <c:pt idx="0">
                  <c:v>44317</c:v>
                </c:pt>
                <c:pt idx="1">
                  <c:v>44348</c:v>
                </c:pt>
                <c:pt idx="2">
                  <c:v>44378</c:v>
                </c:pt>
                <c:pt idx="3">
                  <c:v>44409</c:v>
                </c:pt>
                <c:pt idx="4">
                  <c:v>44440</c:v>
                </c:pt>
                <c:pt idx="5">
                  <c:v>44470</c:v>
                </c:pt>
                <c:pt idx="6">
                  <c:v>44501</c:v>
                </c:pt>
                <c:pt idx="7">
                  <c:v>44531</c:v>
                </c:pt>
                <c:pt idx="8">
                  <c:v>44562</c:v>
                </c:pt>
                <c:pt idx="9">
                  <c:v>44593</c:v>
                </c:pt>
                <c:pt idx="10">
                  <c:v>44621</c:v>
                </c:pt>
                <c:pt idx="11">
                  <c:v>44652</c:v>
                </c:pt>
                <c:pt idx="12">
                  <c:v>44682</c:v>
                </c:pt>
                <c:pt idx="13">
                  <c:v>44713</c:v>
                </c:pt>
                <c:pt idx="14">
                  <c:v>44743</c:v>
                </c:pt>
                <c:pt idx="15">
                  <c:v>44774</c:v>
                </c:pt>
                <c:pt idx="16">
                  <c:v>44805</c:v>
                </c:pt>
                <c:pt idx="17">
                  <c:v>44835</c:v>
                </c:pt>
                <c:pt idx="18">
                  <c:v>44866</c:v>
                </c:pt>
                <c:pt idx="19">
                  <c:v>44896</c:v>
                </c:pt>
                <c:pt idx="20">
                  <c:v>44927</c:v>
                </c:pt>
                <c:pt idx="21">
                  <c:v>44958</c:v>
                </c:pt>
                <c:pt idx="22">
                  <c:v>44986</c:v>
                </c:pt>
                <c:pt idx="23">
                  <c:v>45017</c:v>
                </c:pt>
                <c:pt idx="24">
                  <c:v>45047</c:v>
                </c:pt>
                <c:pt idx="25">
                  <c:v>45078</c:v>
                </c:pt>
                <c:pt idx="26">
                  <c:v>45108</c:v>
                </c:pt>
                <c:pt idx="27">
                  <c:v>45139</c:v>
                </c:pt>
              </c:numCache>
            </c:numRef>
          </c:cat>
          <c:val>
            <c:numRef>
              <c:f>Sheet1!$B$42:$B$69</c:f>
              <c:numCache>
                <c:formatCode>General</c:formatCode>
                <c:ptCount val="28"/>
                <c:pt idx="0">
                  <c:v>1997096</c:v>
                </c:pt>
                <c:pt idx="1">
                  <c:v>2235153</c:v>
                </c:pt>
                <c:pt idx="2">
                  <c:v>1906357</c:v>
                </c:pt>
                <c:pt idx="3">
                  <c:v>1819018</c:v>
                </c:pt>
                <c:pt idx="4">
                  <c:v>2193605</c:v>
                </c:pt>
                <c:pt idx="5" formatCode="#,##0">
                  <c:v>1973412</c:v>
                </c:pt>
                <c:pt idx="6" formatCode="#,##0">
                  <c:v>1499839</c:v>
                </c:pt>
                <c:pt idx="7" formatCode="#,##0">
                  <c:v>1462048</c:v>
                </c:pt>
                <c:pt idx="8" formatCode="#,##0">
                  <c:v>1824800</c:v>
                </c:pt>
                <c:pt idx="9" formatCode="#,##0">
                  <c:v>1971632</c:v>
                </c:pt>
                <c:pt idx="10" formatCode="#,##0">
                  <c:v>1710022</c:v>
                </c:pt>
                <c:pt idx="11">
                  <c:v>1801851</c:v>
                </c:pt>
                <c:pt idx="12" formatCode="#,##0">
                  <c:v>1521327</c:v>
                </c:pt>
                <c:pt idx="13" formatCode="#,##0">
                  <c:v>1963771</c:v>
                </c:pt>
                <c:pt idx="14" formatCode="#,##0">
                  <c:v>1799435</c:v>
                </c:pt>
                <c:pt idx="15" formatCode="#,##0">
                  <c:v>1892386</c:v>
                </c:pt>
                <c:pt idx="16" formatCode="#,##0">
                  <c:v>1642899</c:v>
                </c:pt>
                <c:pt idx="17" formatCode="#,##0">
                  <c:v>4029727</c:v>
                </c:pt>
                <c:pt idx="18" formatCode="#,##0">
                  <c:v>2191489</c:v>
                </c:pt>
                <c:pt idx="19" formatCode="#,##0">
                  <c:v>1532599</c:v>
                </c:pt>
                <c:pt idx="20" formatCode="#,##0">
                  <c:v>2009073</c:v>
                </c:pt>
                <c:pt idx="21" formatCode="#,##0">
                  <c:v>1608076</c:v>
                </c:pt>
                <c:pt idx="22" formatCode="#,##0">
                  <c:v>1456695</c:v>
                </c:pt>
                <c:pt idx="23" formatCode="#,##0">
                  <c:v>1485702</c:v>
                </c:pt>
                <c:pt idx="24" formatCode="#,##0">
                  <c:v>1596349</c:v>
                </c:pt>
                <c:pt idx="25" formatCode="#,##0">
                  <c:v>1594139</c:v>
                </c:pt>
                <c:pt idx="26" formatCode="#,##0">
                  <c:v>1516990</c:v>
                </c:pt>
                <c:pt idx="27" formatCode="#,##0">
                  <c:v>1375677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EE8-4651-8399-8EC6264780DA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584970896"/>
        <c:axId val="584974176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spPr>
            <a:ln w="22225" cap="rnd" cmpd="sng" algn="ctr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Sheet1!$A$42:$A$69</c:f>
              <c:numCache>
                <c:formatCode>yyyy"年"m"月"</c:formatCode>
                <c:ptCount val="28"/>
                <c:pt idx="0">
                  <c:v>44317</c:v>
                </c:pt>
                <c:pt idx="1">
                  <c:v>44348</c:v>
                </c:pt>
                <c:pt idx="2">
                  <c:v>44378</c:v>
                </c:pt>
                <c:pt idx="3">
                  <c:v>44409</c:v>
                </c:pt>
                <c:pt idx="4">
                  <c:v>44440</c:v>
                </c:pt>
                <c:pt idx="5">
                  <c:v>44470</c:v>
                </c:pt>
                <c:pt idx="6">
                  <c:v>44501</c:v>
                </c:pt>
                <c:pt idx="7">
                  <c:v>44531</c:v>
                </c:pt>
                <c:pt idx="8">
                  <c:v>44562</c:v>
                </c:pt>
                <c:pt idx="9">
                  <c:v>44593</c:v>
                </c:pt>
                <c:pt idx="10">
                  <c:v>44621</c:v>
                </c:pt>
                <c:pt idx="11">
                  <c:v>44652</c:v>
                </c:pt>
                <c:pt idx="12">
                  <c:v>44682</c:v>
                </c:pt>
                <c:pt idx="13">
                  <c:v>44713</c:v>
                </c:pt>
                <c:pt idx="14">
                  <c:v>44743</c:v>
                </c:pt>
                <c:pt idx="15">
                  <c:v>44774</c:v>
                </c:pt>
                <c:pt idx="16">
                  <c:v>44805</c:v>
                </c:pt>
                <c:pt idx="17">
                  <c:v>44835</c:v>
                </c:pt>
                <c:pt idx="18">
                  <c:v>44866</c:v>
                </c:pt>
                <c:pt idx="19">
                  <c:v>44896</c:v>
                </c:pt>
                <c:pt idx="20">
                  <c:v>44927</c:v>
                </c:pt>
                <c:pt idx="21">
                  <c:v>44958</c:v>
                </c:pt>
                <c:pt idx="22">
                  <c:v>44986</c:v>
                </c:pt>
                <c:pt idx="23">
                  <c:v>45017</c:v>
                </c:pt>
                <c:pt idx="24">
                  <c:v>45047</c:v>
                </c:pt>
                <c:pt idx="25">
                  <c:v>45078</c:v>
                </c:pt>
                <c:pt idx="26">
                  <c:v>45108</c:v>
                </c:pt>
                <c:pt idx="27">
                  <c:v>45139</c:v>
                </c:pt>
              </c:numCache>
            </c:numRef>
          </c:cat>
          <c:val>
            <c:numRef>
              <c:f>Sheet1!$C$42:$C$69</c:f>
              <c:numCache>
                <c:formatCode>General</c:formatCode>
                <c:ptCount val="28"/>
                <c:pt idx="0">
                  <c:v>805828</c:v>
                </c:pt>
                <c:pt idx="1">
                  <c:v>925286</c:v>
                </c:pt>
                <c:pt idx="2">
                  <c:v>753874</c:v>
                </c:pt>
                <c:pt idx="3">
                  <c:v>729222</c:v>
                </c:pt>
                <c:pt idx="4">
                  <c:v>895013</c:v>
                </c:pt>
                <c:pt idx="5" formatCode="#,##0">
                  <c:v>756571</c:v>
                </c:pt>
                <c:pt idx="6" formatCode="#,##0">
                  <c:v>587975</c:v>
                </c:pt>
                <c:pt idx="7" formatCode="#,##0">
                  <c:v>531745</c:v>
                </c:pt>
                <c:pt idx="8" formatCode="#,##0">
                  <c:v>694227</c:v>
                </c:pt>
                <c:pt idx="9" formatCode="#,##0">
                  <c:v>713311</c:v>
                </c:pt>
                <c:pt idx="10" formatCode="#,##0">
                  <c:v>651827</c:v>
                </c:pt>
                <c:pt idx="11">
                  <c:v>669712</c:v>
                </c:pt>
                <c:pt idx="12" formatCode="#,##0">
                  <c:v>595877</c:v>
                </c:pt>
                <c:pt idx="13" formatCode="#,##0">
                  <c:v>809507</c:v>
                </c:pt>
                <c:pt idx="14" formatCode="#,##0">
                  <c:v>804929</c:v>
                </c:pt>
                <c:pt idx="15" formatCode="#,##0">
                  <c:v>880493</c:v>
                </c:pt>
                <c:pt idx="16" formatCode="#,##0">
                  <c:v>714401</c:v>
                </c:pt>
                <c:pt idx="17" formatCode="#,##0">
                  <c:v>2912092</c:v>
                </c:pt>
                <c:pt idx="18" formatCode="#,##0">
                  <c:v>1067028</c:v>
                </c:pt>
                <c:pt idx="19" formatCode="#,##0">
                  <c:v>649753</c:v>
                </c:pt>
                <c:pt idx="20" formatCode="#,##0">
                  <c:v>969830</c:v>
                </c:pt>
                <c:pt idx="21" formatCode="#,##0">
                  <c:v>684393</c:v>
                </c:pt>
                <c:pt idx="22" formatCode="#,##0">
                  <c:v>614611</c:v>
                </c:pt>
                <c:pt idx="23" formatCode="#,##0">
                  <c:v>627888</c:v>
                </c:pt>
                <c:pt idx="24" formatCode="#,##0">
                  <c:v>674794</c:v>
                </c:pt>
                <c:pt idx="25" formatCode="#,##0">
                  <c:v>661889</c:v>
                </c:pt>
                <c:pt idx="26" formatCode="#,##0">
                  <c:v>633196</c:v>
                </c:pt>
                <c:pt idx="27" formatCode="#,##0">
                  <c:v>558074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EE8-4651-8399-8EC6264780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95146800"/>
        <c:axId val="595143192"/>
      </c:lineChart>
      <c:dateAx>
        <c:axId val="584970896"/>
        <c:scaling>
          <c:orientation val="minMax"/>
        </c:scaling>
        <c:delete val="0"/>
        <c:axPos val="b"/>
        <c:numFmt formatCode="yyyy&quot;年&quot;m&quot;月&quot;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3000000" spcFirstLastPara="1" vertOverflow="ellipsis" wrap="square" anchor="ctr" anchorCtr="1"/>
          <a:lstStyle/>
          <a:p>
            <a:pPr>
              <a:defRPr sz="6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4176"/>
        <c:crosses val="autoZero"/>
        <c:auto val="1"/>
        <c:lblOffset val="100"/>
        <c:baseTimeUnit val="months"/>
        <c:majorUnit val="2"/>
        <c:majorTimeUnit val="months"/>
      </c:dateAx>
      <c:valAx>
        <c:axId val="584974176"/>
        <c:scaling>
          <c:orientation val="minMax"/>
          <c:min val="600000"/>
        </c:scaling>
        <c:delete val="0"/>
        <c:axPos val="l"/>
        <c:majorGridlines>
          <c:spPr>
            <a:ln w="3175">
              <a:solidFill>
                <a:schemeClr val="dk1">
                  <a:lumMod val="15000"/>
                  <a:lumOff val="85000"/>
                </a:schemeClr>
              </a:solidFill>
            </a:ln>
            <a:effectLst/>
          </c:spPr>
        </c:maj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0896"/>
        <c:crosses val="autoZero"/>
        <c:crossBetween val="between"/>
        <c:majorUnit val="400000"/>
      </c:valAx>
      <c:valAx>
        <c:axId val="595143192"/>
        <c:scaling>
          <c:orientation val="minMax"/>
        </c:scaling>
        <c:delete val="0"/>
        <c:axPos val="r"/>
        <c:minorGridlines>
          <c:spPr>
            <a:ln>
              <a:solidFill>
                <a:schemeClr val="dk1">
                  <a:lumMod val="5000"/>
                  <a:lumOff val="95000"/>
                </a:schemeClr>
              </a:solidFill>
            </a:ln>
            <a:effectLst/>
          </c:spPr>
        </c:min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95146800"/>
        <c:crosses val="max"/>
        <c:crossBetween val="between"/>
      </c:valAx>
      <c:dateAx>
        <c:axId val="595146800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595143192"/>
        <c:crosses val="autoZero"/>
        <c:auto val="1"/>
        <c:lblOffset val="100"/>
        <c:baseTimeUnit val="months"/>
        <c:majorUnit val="1"/>
        <c:minorUnit val="1"/>
      </c:date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1515812811742998"/>
          <c:y val="0.89461462334568997"/>
          <c:w val="0.54860422496133732"/>
          <c:h val="7.401750303851159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solidFill>
      <a:schemeClr val="bg1"/>
    </a:solidFill>
    <a:ln>
      <a:solidFill>
        <a:schemeClr val="bg1"/>
      </a:solidFill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158179745137092"/>
          <c:y val="0.25189615920743558"/>
          <c:w val="0.66835070564537191"/>
          <c:h val="0.5099239365832718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会員数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Sheet1!$A$5:$A$10</c:f>
              <c:strCache>
                <c:ptCount val="6"/>
                <c:pt idx="0">
                  <c:v>2018年</c:v>
                </c:pt>
                <c:pt idx="1">
                  <c:v>2019年</c:v>
                </c:pt>
                <c:pt idx="2">
                  <c:v>2020年</c:v>
                </c:pt>
                <c:pt idx="3">
                  <c:v>2021年</c:v>
                </c:pt>
                <c:pt idx="4">
                  <c:v>2022年</c:v>
                </c:pt>
                <c:pt idx="5">
                  <c:v>2023年</c:v>
                </c:pt>
              </c:strCache>
            </c:strRef>
          </c:cat>
          <c:val>
            <c:numRef>
              <c:f>Sheet1!$B$5:$B$10</c:f>
              <c:numCache>
                <c:formatCode>General</c:formatCode>
                <c:ptCount val="6"/>
                <c:pt idx="0">
                  <c:v>678681</c:v>
                </c:pt>
                <c:pt idx="1">
                  <c:v>734089</c:v>
                </c:pt>
                <c:pt idx="2" formatCode="#,##0">
                  <c:v>809144</c:v>
                </c:pt>
                <c:pt idx="3" formatCode="#,##0">
                  <c:v>864490</c:v>
                </c:pt>
                <c:pt idx="4" formatCode="#,##0">
                  <c:v>920498</c:v>
                </c:pt>
                <c:pt idx="5" formatCode="#,##0">
                  <c:v>951678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997-4DC4-9961-C87330D1C7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64921592"/>
        <c:axId val="66492224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医師会員数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Sheet1!$A$5:$A$10</c:f>
              <c:strCache>
                <c:ptCount val="6"/>
                <c:pt idx="0">
                  <c:v>2018年</c:v>
                </c:pt>
                <c:pt idx="1">
                  <c:v>2019年</c:v>
                </c:pt>
                <c:pt idx="2">
                  <c:v>2020年</c:v>
                </c:pt>
                <c:pt idx="3">
                  <c:v>2021年</c:v>
                </c:pt>
                <c:pt idx="4">
                  <c:v>2022年</c:v>
                </c:pt>
                <c:pt idx="5">
                  <c:v>2023年</c:v>
                </c:pt>
              </c:strCache>
            </c:strRef>
          </c:cat>
          <c:val>
            <c:numRef>
              <c:f>Sheet1!$C$5:$C$10</c:f>
              <c:numCache>
                <c:formatCode>General</c:formatCode>
                <c:ptCount val="6"/>
                <c:pt idx="0">
                  <c:v>158868</c:v>
                </c:pt>
                <c:pt idx="1">
                  <c:v>169557</c:v>
                </c:pt>
                <c:pt idx="2">
                  <c:v>183234</c:v>
                </c:pt>
                <c:pt idx="3" formatCode="#,##0">
                  <c:v>196847</c:v>
                </c:pt>
                <c:pt idx="4" formatCode="#,##0">
                  <c:v>207945</c:v>
                </c:pt>
                <c:pt idx="5" formatCode="#,##0">
                  <c:v>215391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997-4DC4-9961-C87330D1C7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64930448"/>
        <c:axId val="664924544"/>
      </c:lineChart>
      <c:catAx>
        <c:axId val="664921592"/>
        <c:scaling>
          <c:orientation val="minMax"/>
        </c:scaling>
        <c:delete val="0"/>
        <c:axPos val="b"/>
        <c:numFmt formatCode="@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22248"/>
        <c:crosses val="autoZero"/>
        <c:auto val="1"/>
        <c:lblAlgn val="ctr"/>
        <c:lblOffset val="100"/>
        <c:noMultiLvlLbl val="0"/>
      </c:catAx>
      <c:valAx>
        <c:axId val="664922248"/>
        <c:scaling>
          <c:orientation val="minMax"/>
          <c:max val="1000000"/>
          <c:min val="400000"/>
        </c:scaling>
        <c:delete val="0"/>
        <c:axPos val="l"/>
        <c:majorGridlines>
          <c:spPr>
            <a:ln w="6350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55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21592"/>
        <c:crosses val="autoZero"/>
        <c:crossBetween val="between"/>
        <c:majorUnit val="100000"/>
        <c:minorUnit val="50000"/>
      </c:valAx>
      <c:valAx>
        <c:axId val="664924544"/>
        <c:scaling>
          <c:orientation val="minMax"/>
        </c:scaling>
        <c:delete val="0"/>
        <c:axPos val="r"/>
        <c:numFmt formatCode="#,##0_);[Red]\(#,##0\)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55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30448"/>
        <c:crosses val="max"/>
        <c:crossBetween val="between"/>
      </c:valAx>
      <c:catAx>
        <c:axId val="66493044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66492454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94589589390853"/>
          <c:y val="0.88489614704199959"/>
          <c:w val="0.44669389908535589"/>
          <c:h val="0.1121132937080850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 w="6350"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0.11938</cdr:x>
      <cdr:y>0</cdr:y>
    </cdr:from>
    <cdr:to>
      <cdr:x>0.98407</cdr:x>
      <cdr:y>0.17627</cdr:y>
    </cdr:to>
    <cdr:sp macro="" textlink="">
      <cdr:nvSpPr>
        <cdr:cNvPr id="2" name="フローチャート: 処理 1">
          <a:extLst xmlns:a="http://schemas.openxmlformats.org/drawingml/2006/main">
            <a:ext uri="{FF2B5EF4-FFF2-40B4-BE49-F238E27FC236}">
              <a16:creationId xmlns:a16="http://schemas.microsoft.com/office/drawing/2014/main" id="{7085E422-B128-48D4-92E3-A32F3464D8EF}"/>
            </a:ext>
          </a:extLst>
        </cdr:cNvPr>
        <cdr:cNvSpPr/>
      </cdr:nvSpPr>
      <cdr:spPr>
        <a:xfrm xmlns:a="http://schemas.openxmlformats.org/drawingml/2006/main">
          <a:off x="399851" y="-2645844"/>
          <a:ext cx="2896267" cy="279190"/>
        </a:xfrm>
        <a:prstGeom xmlns:a="http://schemas.openxmlformats.org/drawingml/2006/main" prst="flowChartProcess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ja-JP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3078428" cy="513508"/>
          </a:xfrm>
          <a:prstGeom prst="rect">
            <a:avLst/>
          </a:prstGeom>
        </p:spPr>
        <p:txBody>
          <a:bodyPr vert="horz" lIns="95494" tIns="47747" rIns="95494" bIns="47747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3992" y="2"/>
            <a:ext cx="3078428" cy="513508"/>
          </a:xfrm>
          <a:prstGeom prst="rect">
            <a:avLst/>
          </a:prstGeom>
        </p:spPr>
        <p:txBody>
          <a:bodyPr vert="horz" lIns="95494" tIns="47747" rIns="95494" bIns="47747" rtlCol="0"/>
          <a:lstStyle>
            <a:lvl1pPr algn="r">
              <a:defRPr sz="1300"/>
            </a:lvl1pPr>
          </a:lstStyle>
          <a:p>
            <a:fld id="{627E1DB6-724B-46F3-B03B-7B793836D239}" type="datetimeFigureOut">
              <a:rPr kumimoji="1" lang="ja-JP" altLang="en-US" smtClean="0"/>
              <a:t>2023/9/5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57425" y="1279525"/>
            <a:ext cx="2589213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94" tIns="47747" rIns="95494" bIns="4774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10408" y="4925409"/>
            <a:ext cx="5683250" cy="4029879"/>
          </a:xfrm>
          <a:prstGeom prst="rect">
            <a:avLst/>
          </a:prstGeom>
        </p:spPr>
        <p:txBody>
          <a:bodyPr vert="horz" lIns="95494" tIns="47747" rIns="95494" bIns="4774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721107"/>
            <a:ext cx="3078428" cy="513507"/>
          </a:xfrm>
          <a:prstGeom prst="rect">
            <a:avLst/>
          </a:prstGeom>
        </p:spPr>
        <p:txBody>
          <a:bodyPr vert="horz" lIns="95494" tIns="47747" rIns="95494" bIns="47747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3992" y="9721107"/>
            <a:ext cx="3078428" cy="513507"/>
          </a:xfrm>
          <a:prstGeom prst="rect">
            <a:avLst/>
          </a:prstGeom>
        </p:spPr>
        <p:txBody>
          <a:bodyPr vert="horz" lIns="95494" tIns="47747" rIns="95494" bIns="47747" rtlCol="0" anchor="b"/>
          <a:lstStyle>
            <a:lvl1pPr algn="r">
              <a:defRPr sz="1300"/>
            </a:lvl1pPr>
          </a:lstStyle>
          <a:p>
            <a:fld id="{557E29AC-A1B0-4FB1-BBC2-51E7794C9B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00328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1pPr>
    <a:lvl2pPr marL="216027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2pPr>
    <a:lvl3pPr marL="432054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3pPr>
    <a:lvl4pPr marL="648081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4pPr>
    <a:lvl5pPr marL="864108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5pPr>
    <a:lvl6pPr marL="1080135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6pPr>
    <a:lvl7pPr marL="1296162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7pPr>
    <a:lvl8pPr marL="1512189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8pPr>
    <a:lvl9pPr marL="1728216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7E29AC-A1B0-4FB1-BBC2-51E7794C9B1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09656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7E29AC-A1B0-4FB1-BBC2-51E7794C9B1B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24645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図 11">
            <a:extLst>
              <a:ext uri="{FF2B5EF4-FFF2-40B4-BE49-F238E27FC236}">
                <a16:creationId xmlns:a16="http://schemas.microsoft.com/office/drawing/2014/main" id="{A2C456AE-504D-4594-B1E4-49A76BF694F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F4C206F5-5708-4304-8A4D-C2F6E67DBAA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420A5813-9AC8-4633-BC4F-F0ABECF45673}"/>
              </a:ext>
            </a:extLst>
          </p:cNvPr>
          <p:cNvSpPr txBox="1"/>
          <p:nvPr userDrawn="1"/>
        </p:nvSpPr>
        <p:spPr>
          <a:xfrm>
            <a:off x="242646" y="8750302"/>
            <a:ext cx="1180131" cy="1252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altLang="ja-JP" sz="214" b="1" dirty="0">
                <a:solidFill>
                  <a:schemeClr val="bg1"/>
                </a:solidFill>
              </a:rPr>
              <a:t>[ </a:t>
            </a:r>
            <a:r>
              <a:rPr lang="ja-JP" altLang="de-DE" sz="214" b="1" dirty="0">
                <a:solidFill>
                  <a:schemeClr val="bg1"/>
                </a:solidFill>
              </a:rPr>
              <a:t>問い合わせ先</a:t>
            </a:r>
            <a:r>
              <a:rPr lang="de-DE" altLang="ja-JP" sz="214" b="1" dirty="0">
                <a:solidFill>
                  <a:schemeClr val="bg1"/>
                </a:solidFill>
              </a:rPr>
              <a:t> ] med-ad@nikkeibp.co.jp </a:t>
            </a:r>
            <a:r>
              <a:rPr lang="ja-JP" altLang="en-US" sz="214" b="1" dirty="0">
                <a:solidFill>
                  <a:schemeClr val="bg1"/>
                </a:solidFill>
              </a:rPr>
              <a:t>　</a:t>
            </a:r>
            <a:r>
              <a:rPr lang="de-DE" altLang="ja-JP" sz="214" b="1" dirty="0">
                <a:solidFill>
                  <a:schemeClr val="bg1"/>
                </a:solidFill>
              </a:rPr>
              <a:t>[ AD Web ] </a:t>
            </a:r>
            <a:r>
              <a:rPr lang="en-US" altLang="ja-JP" sz="214" b="1" dirty="0">
                <a:solidFill>
                  <a:srgbClr val="E8E8E8"/>
                </a:solidFill>
              </a:rPr>
              <a:t>https://www.nikkeibp.co.jp/ad/</a:t>
            </a:r>
            <a:endParaRPr lang="de-DE" altLang="ja-JP" sz="214" b="1" dirty="0">
              <a:solidFill>
                <a:srgbClr val="E8E8E8"/>
              </a:solidFill>
              <a:effectLst/>
            </a:endParaRPr>
          </a:p>
        </p:txBody>
      </p:sp>
      <p:sp>
        <p:nvSpPr>
          <p:cNvPr id="13" name="Rectangle 6">
            <a:extLst>
              <a:ext uri="{FF2B5EF4-FFF2-40B4-BE49-F238E27FC236}">
                <a16:creationId xmlns:a16="http://schemas.microsoft.com/office/drawing/2014/main" id="{B18B3678-3BE0-4110-B3ED-34D23A031DE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74707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65491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2023/9/5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1105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2023/9/5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B2CC6CE-94FB-4E9B-9E45-36B7468D08D5}"/>
              </a:ext>
            </a:extLst>
          </p:cNvPr>
          <p:cNvSpPr/>
          <p:nvPr userDrawn="1"/>
        </p:nvSpPr>
        <p:spPr>
          <a:xfrm>
            <a:off x="0" y="0"/>
            <a:ext cx="6858000" cy="154093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321" dirty="0"/>
          </a:p>
        </p:txBody>
      </p:sp>
      <p:pic>
        <p:nvPicPr>
          <p:cNvPr id="6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86FBA8F6-298B-4C9F-916C-BCAB0A87D48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4989" y="210978"/>
            <a:ext cx="1097837" cy="11189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83064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2023/9/5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35204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2023/9/5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65920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2023/9/5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45522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2023/9/5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5144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5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49048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3670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7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53593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sp>
        <p:nvSpPr>
          <p:cNvPr id="10" name="正方形/長方形 9"/>
          <p:cNvSpPr/>
          <p:nvPr userDrawn="1"/>
        </p:nvSpPr>
        <p:spPr>
          <a:xfrm>
            <a:off x="4845446" y="13406"/>
            <a:ext cx="1816100" cy="952500"/>
          </a:xfrm>
          <a:prstGeom prst="rect">
            <a:avLst/>
          </a:prstGeom>
          <a:solidFill>
            <a:schemeClr val="bg1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  <p:pic>
        <p:nvPicPr>
          <p:cNvPr id="5" name="Picture 9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53495" y="47274"/>
            <a:ext cx="911226" cy="9090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0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64113" y="230483"/>
            <a:ext cx="744538" cy="5617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平行四辺形 11"/>
          <p:cNvSpPr/>
          <p:nvPr userDrawn="1"/>
        </p:nvSpPr>
        <p:spPr>
          <a:xfrm>
            <a:off x="4343413" y="-2823"/>
            <a:ext cx="615919" cy="936000"/>
          </a:xfrm>
          <a:prstGeom prst="parallelogram">
            <a:avLst>
              <a:gd name="adj" fmla="val 36936"/>
            </a:avLst>
          </a:prstGeom>
          <a:solidFill>
            <a:srgbClr val="E8E8E8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</p:spTree>
    <p:extLst>
      <p:ext uri="{BB962C8B-B14F-4D97-AF65-F5344CB8AC3E}">
        <p14:creationId xmlns:p14="http://schemas.microsoft.com/office/powerpoint/2010/main" val="266016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7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53593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平行四辺形 11"/>
          <p:cNvSpPr/>
          <p:nvPr userDrawn="1"/>
        </p:nvSpPr>
        <p:spPr>
          <a:xfrm>
            <a:off x="4019550" y="-2823"/>
            <a:ext cx="615919" cy="960000"/>
          </a:xfrm>
          <a:prstGeom prst="parallelogram">
            <a:avLst>
              <a:gd name="adj" fmla="val 36936"/>
            </a:avLst>
          </a:prstGeom>
          <a:solidFill>
            <a:srgbClr val="E8E8E8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  <p:grpSp>
        <p:nvGrpSpPr>
          <p:cNvPr id="11" name="グループ化 10"/>
          <p:cNvGrpSpPr/>
          <p:nvPr userDrawn="1"/>
        </p:nvGrpSpPr>
        <p:grpSpPr>
          <a:xfrm>
            <a:off x="4620222" y="2"/>
            <a:ext cx="2038747" cy="952500"/>
            <a:chOff x="6160294" y="0"/>
            <a:chExt cx="2718329" cy="714375"/>
          </a:xfrm>
        </p:grpSpPr>
        <p:sp>
          <p:nvSpPr>
            <p:cNvPr id="10" name="正方形/長方形 9"/>
            <p:cNvSpPr/>
            <p:nvPr userDrawn="1"/>
          </p:nvSpPr>
          <p:spPr>
            <a:xfrm>
              <a:off x="7007490" y="0"/>
              <a:ext cx="1871133" cy="714375"/>
            </a:xfrm>
            <a:prstGeom prst="rect">
              <a:avLst/>
            </a:prstGeom>
            <a:solidFill>
              <a:schemeClr val="bg1"/>
            </a:solidFill>
            <a:ln w="127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321"/>
            </a:p>
          </p:txBody>
        </p:sp>
        <p:pic>
          <p:nvPicPr>
            <p:cNvPr id="9" name="Picture 10"/>
            <p:cNvPicPr>
              <a:picLocks noChangeAspect="1" noChangeArrowheads="1"/>
            </p:cNvPicPr>
            <p:nvPr userDrawn="1"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160294" y="161131"/>
              <a:ext cx="2662237" cy="392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2112217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2023/9/5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5235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2023/9/5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9032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2023/9/5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8742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2023/9/5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2130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2023/9/5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1791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342900" y="366184"/>
            <a:ext cx="6172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2291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342900" y="2133602"/>
            <a:ext cx="6172200" cy="60346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1" y="8475138"/>
            <a:ext cx="1600200" cy="48683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214">
                <a:solidFill>
                  <a:srgbClr val="898989"/>
                </a:solidFill>
                <a:latin typeface="Calibri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9D3A2838-0FA5-491C-8808-21028033F20F}" type="datetime1">
              <a:rPr lang="ja-JP" altLang="en-US"/>
              <a:pPr>
                <a:defRPr/>
              </a:pPr>
              <a:t>2023/9/5</a:t>
            </a:fld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1" y="8475138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214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59602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783" kern="1200">
          <a:solidFill>
            <a:schemeClr val="tx1"/>
          </a:solidFill>
          <a:latin typeface="+mj-lt"/>
          <a:ea typeface="+mj-ea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5pPr>
      <a:lvl6pPr marL="81370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162740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244111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325481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61028" indent="-6102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570" kern="1200">
          <a:solidFill>
            <a:schemeClr val="tx1"/>
          </a:solidFill>
          <a:latin typeface="+mn-lt"/>
          <a:ea typeface="+mn-ea"/>
          <a:cs typeface="ＭＳ Ｐゴシック" charset="-128"/>
        </a:defRPr>
      </a:lvl1pPr>
      <a:lvl2pPr marL="132226" indent="-50856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498" kern="1200">
          <a:solidFill>
            <a:schemeClr val="tx1"/>
          </a:solidFill>
          <a:latin typeface="+mn-lt"/>
          <a:ea typeface="+mn-ea"/>
          <a:cs typeface="+mn-cs"/>
        </a:defRPr>
      </a:lvl2pPr>
      <a:lvl3pPr marL="20342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427" kern="1200">
          <a:solidFill>
            <a:schemeClr val="tx1"/>
          </a:solidFill>
          <a:latin typeface="+mn-lt"/>
          <a:ea typeface="+mn-ea"/>
          <a:cs typeface="+mn-cs"/>
        </a:defRPr>
      </a:lvl3pPr>
      <a:lvl4pPr marL="28479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4pPr>
      <a:lvl5pPr marL="36616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5pPr>
      <a:lvl6pPr marL="44753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6pPr>
      <a:lvl7pPr marL="52890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7pPr>
      <a:lvl8pPr marL="61027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8pPr>
      <a:lvl9pPr marL="691647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1pPr>
      <a:lvl2pPr marL="8137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2pPr>
      <a:lvl3pPr marL="16274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3pPr>
      <a:lvl4pPr marL="24411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4pPr>
      <a:lvl5pPr marL="32548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5pPr>
      <a:lvl6pPr marL="40685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6pPr>
      <a:lvl7pPr marL="48822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7pPr>
      <a:lvl8pPr marL="56959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8pPr>
      <a:lvl9pPr marL="65096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D3A2838-0FA5-491C-8808-21028033F20F}" type="datetime1">
              <a:rPr lang="ja-JP" altLang="en-US" smtClean="0"/>
              <a:pPr>
                <a:defRPr/>
              </a:pPr>
              <a:t>2023/9/5</a:t>
            </a:fld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806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Relationship Id="rId6" Type="http://schemas.openxmlformats.org/officeDocument/2006/relationships/chart" Target="../charts/chart1.xml"/><Relationship Id="rId5" Type="http://schemas.openxmlformats.org/officeDocument/2006/relationships/image" Target="../media/image8.png"/><Relationship Id="rId4" Type="http://schemas.openxmlformats.org/officeDocument/2006/relationships/image" Target="../media/image7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8.png"/><Relationship Id="rId5" Type="http://schemas.openxmlformats.org/officeDocument/2006/relationships/image" Target="../media/image7.JP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65889701-8EFE-4397-8DC4-0D7566C802A5}"/>
              </a:ext>
            </a:extLst>
          </p:cNvPr>
          <p:cNvSpPr txBox="1"/>
          <p:nvPr/>
        </p:nvSpPr>
        <p:spPr>
          <a:xfrm>
            <a:off x="104115" y="37881"/>
            <a:ext cx="67227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Marketing</a:t>
            </a:r>
            <a:r>
              <a:rPr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Report</a:t>
            </a:r>
            <a:endParaRPr lang="ja-JP" altLang="en-US" sz="3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40C6D4A9-6B97-486C-A4DA-16A9A6B8FCD2}"/>
              </a:ext>
            </a:extLst>
          </p:cNvPr>
          <p:cNvSpPr/>
          <p:nvPr/>
        </p:nvSpPr>
        <p:spPr>
          <a:xfrm>
            <a:off x="115101" y="4703295"/>
            <a:ext cx="5240670" cy="460133"/>
          </a:xfrm>
          <a:prstGeom prst="rect">
            <a:avLst/>
          </a:prstGeom>
          <a:solidFill>
            <a:srgbClr val="196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DI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オンライン</a:t>
            </a: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6FF07C21-BCAA-48CD-8560-F14A84EF24D9}"/>
              </a:ext>
            </a:extLst>
          </p:cNvPr>
          <p:cNvSpPr/>
          <p:nvPr/>
        </p:nvSpPr>
        <p:spPr>
          <a:xfrm>
            <a:off x="127865" y="733808"/>
            <a:ext cx="5240670" cy="460133"/>
          </a:xfrm>
          <a:prstGeom prst="rect">
            <a:avLst/>
          </a:prstGeom>
          <a:solidFill>
            <a:srgbClr val="002C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endParaRPr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0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96136259-B17B-4204-AE60-A63DEC3115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979" y="8727047"/>
            <a:ext cx="802305" cy="344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01F02091-DF1B-4E9A-8210-97109A87A9A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28" y="8740384"/>
            <a:ext cx="904875" cy="318315"/>
          </a:xfrm>
          <a:prstGeom prst="rect">
            <a:avLst/>
          </a:prstGeom>
        </p:spPr>
      </p:pic>
      <p:sp>
        <p:nvSpPr>
          <p:cNvPr id="22" name="Rectangle 490">
            <a:extLst>
              <a:ext uri="{FF2B5EF4-FFF2-40B4-BE49-F238E27FC236}">
                <a16:creationId xmlns:a16="http://schemas.microsoft.com/office/drawing/2014/main" id="{C9DA814B-FEF9-4F87-BBDF-2D29763BCE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2348" y="8797218"/>
            <a:ext cx="3737844" cy="31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ja-JP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【お問い合わせ】</a:t>
            </a:r>
            <a:r>
              <a:rPr lang="ja-JP" altLang="en-US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BP </a:t>
            </a:r>
            <a:r>
              <a:rPr lang="ja-JP" altLang="en-US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医療メディア広告部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nm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-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ad@nikkeibp.co.jp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ja-JP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TEL.03-6811-8036</a:t>
            </a:r>
            <a:r>
              <a:rPr lang="ja-JP" altLang="ja-JP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FAX.</a:t>
            </a:r>
            <a:r>
              <a:rPr lang="ja-JP" altLang="en-US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050-3153-7277</a:t>
            </a:r>
            <a:endParaRPr lang="en-GB" altLang="ja-JP" sz="1400" b="0" baseline="30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3" name="図 22">
            <a:extLst>
              <a:ext uri="{FF2B5EF4-FFF2-40B4-BE49-F238E27FC236}">
                <a16:creationId xmlns:a16="http://schemas.microsoft.com/office/drawing/2014/main" id="{0CA3EC89-5751-4D2B-8FDE-59F3B619151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0947" y="8800192"/>
            <a:ext cx="910487" cy="254936"/>
          </a:xfrm>
          <a:prstGeom prst="rect">
            <a:avLst/>
          </a:prstGeom>
        </p:spPr>
      </p:pic>
      <p:sp>
        <p:nvSpPr>
          <p:cNvPr id="24" name="Rectangle 19">
            <a:extLst>
              <a:ext uri="{FF2B5EF4-FFF2-40B4-BE49-F238E27FC236}">
                <a16:creationId xmlns:a16="http://schemas.microsoft.com/office/drawing/2014/main" id="{61E5ACE6-7863-45F1-9ACB-C35FA87CED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221" y="5209916"/>
            <a:ext cx="4262150" cy="309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4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2023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月ページビュー＆ユニークブラウザ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5" name="Rectangle 19">
            <a:extLst>
              <a:ext uri="{FF2B5EF4-FFF2-40B4-BE49-F238E27FC236}">
                <a16:creationId xmlns:a16="http://schemas.microsoft.com/office/drawing/2014/main" id="{45158D43-0C52-44DD-8715-4865748189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28" y="5622375"/>
            <a:ext cx="4262150" cy="2433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月間ページビュー</a:t>
            </a:r>
            <a:endParaRPr lang="en-US" altLang="ja-JP" sz="1400" u="sng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 1,375,677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44,376.7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月間ユニークブラウザ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</a:t>
            </a:r>
            <a:r>
              <a:rPr lang="en-US" altLang="ja-JP" sz="1800" dirty="0">
                <a:effectLst/>
                <a:latin typeface="游ゴシック" panose="020B0400000000000000" pitchFamily="50" charset="-128"/>
                <a:cs typeface="ＭＳ Ｐゴシック" panose="020B0600070205080204" pitchFamily="50" charset="-128"/>
              </a:rPr>
              <a:t>    </a:t>
            </a:r>
            <a:r>
              <a:rPr lang="en-US" altLang="ja-JP" sz="18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ＭＳ Ｐゴシック" panose="020B0600070205080204" pitchFamily="50" charset="-128"/>
              </a:rPr>
              <a:t>558,074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18,002.4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400" dirty="0">
              <a:solidFill>
                <a:srgbClr val="196D6B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メール配信数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  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135,121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30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日配信）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6" name="Rectangle 19">
            <a:extLst>
              <a:ext uri="{FF2B5EF4-FFF2-40B4-BE49-F238E27FC236}">
                <a16:creationId xmlns:a16="http://schemas.microsoft.com/office/drawing/2014/main" id="{037F24CE-1AE0-4DE4-AC85-9AB1BD93C2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5442" y="8158492"/>
            <a:ext cx="2585992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※PV</a:t>
            </a:r>
            <a:r>
              <a:rPr lang="ja-JP" altLang="en-US" sz="8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UB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の数値は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Atlas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によって集計されたデータです。</a:t>
            </a: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8" name="Rectangle 19">
            <a:extLst>
              <a:ext uri="{FF2B5EF4-FFF2-40B4-BE49-F238E27FC236}">
                <a16:creationId xmlns:a16="http://schemas.microsoft.com/office/drawing/2014/main" id="{59819BED-1BBD-436A-9B17-988B0CE452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28" y="1266450"/>
            <a:ext cx="4262150" cy="309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4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2023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月ページビュー＆ユニークブラウザ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29" name="グラフ 28">
            <a:extLst>
              <a:ext uri="{FF2B5EF4-FFF2-40B4-BE49-F238E27FC236}">
                <a16:creationId xmlns:a16="http://schemas.microsoft.com/office/drawing/2014/main" id="{9616E8C7-047E-4F09-9C65-F576603718A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59060425"/>
              </p:ext>
            </p:extLst>
          </p:nvPr>
        </p:nvGraphicFramePr>
        <p:xfrm>
          <a:off x="2789810" y="1710609"/>
          <a:ext cx="4000587" cy="28125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30" name="Rectangle 19">
            <a:extLst>
              <a:ext uri="{FF2B5EF4-FFF2-40B4-BE49-F238E27FC236}">
                <a16:creationId xmlns:a16="http://schemas.microsoft.com/office/drawing/2014/main" id="{EEB5E1E7-1932-45C5-8333-B5C5C49B84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8932" y="4166697"/>
            <a:ext cx="2494704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※PV</a:t>
            </a:r>
            <a:r>
              <a:rPr lang="ja-JP" altLang="en-US" sz="8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UB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の数値は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Atlas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によって集計されたデータです。</a:t>
            </a: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31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6CF9646E-B877-4A56-9268-4016D1C34E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7482" y="750362"/>
            <a:ext cx="1009355" cy="434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図 31">
            <a:extLst>
              <a:ext uri="{FF2B5EF4-FFF2-40B4-BE49-F238E27FC236}">
                <a16:creationId xmlns:a16="http://schemas.microsoft.com/office/drawing/2014/main" id="{635E20D8-14FA-4F82-B008-DBFE71E8A84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5683" y="4788555"/>
            <a:ext cx="1194452" cy="334446"/>
          </a:xfrm>
          <a:prstGeom prst="rect">
            <a:avLst/>
          </a:prstGeom>
          <a:solidFill>
            <a:schemeClr val="bg1"/>
          </a:solidFill>
          <a:ln cmpd="dbl">
            <a:solidFill>
              <a:schemeClr val="bg1"/>
            </a:solidFill>
          </a:ln>
        </p:spPr>
      </p:pic>
      <p:sp>
        <p:nvSpPr>
          <p:cNvPr id="27" name="Rectangle 19">
            <a:extLst>
              <a:ext uri="{FF2B5EF4-FFF2-40B4-BE49-F238E27FC236}">
                <a16:creationId xmlns:a16="http://schemas.microsoft.com/office/drawing/2014/main" id="{8B162A30-FAEA-42F9-B912-0405D23E3F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707" y="1687481"/>
            <a:ext cx="4262150" cy="2433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月間ページビュー</a:t>
            </a:r>
            <a:endParaRPr lang="en-US" altLang="ja-JP" sz="1400" u="sng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18,408,665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593,827.9</a:t>
            </a: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月間ユニークブラウザ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7,262,800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234,283.9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メール配信数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    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610,190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31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日配信）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33" name="グラフ 32">
            <a:extLst>
              <a:ext uri="{FF2B5EF4-FFF2-40B4-BE49-F238E27FC236}">
                <a16:creationId xmlns:a16="http://schemas.microsoft.com/office/drawing/2014/main" id="{E86135E3-D72E-426E-AED4-3A8740E5D2B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12843861"/>
              </p:ext>
            </p:extLst>
          </p:nvPr>
        </p:nvGraphicFramePr>
        <p:xfrm>
          <a:off x="2789810" y="5494809"/>
          <a:ext cx="4018735" cy="29710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  <p:extLst>
      <p:ext uri="{BB962C8B-B14F-4D97-AF65-F5344CB8AC3E}">
        <p14:creationId xmlns:p14="http://schemas.microsoft.com/office/powerpoint/2010/main" val="555096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59CA8B2-39E1-4647-87B2-438C93BBB8B0}"/>
              </a:ext>
            </a:extLst>
          </p:cNvPr>
          <p:cNvSpPr/>
          <p:nvPr/>
        </p:nvSpPr>
        <p:spPr>
          <a:xfrm>
            <a:off x="0" y="0"/>
            <a:ext cx="6858000" cy="546266"/>
          </a:xfrm>
          <a:prstGeom prst="rect">
            <a:avLst/>
          </a:prstGeom>
          <a:solidFill>
            <a:srgbClr val="002C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 sz="321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67CE4CE-0DA2-4C20-8012-E60705A887E8}"/>
              </a:ext>
            </a:extLst>
          </p:cNvPr>
          <p:cNvSpPr txBox="1"/>
          <p:nvPr/>
        </p:nvSpPr>
        <p:spPr>
          <a:xfrm>
            <a:off x="111455" y="63921"/>
            <a:ext cx="67227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b="1" dirty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会員プロフィール</a:t>
            </a:r>
          </a:p>
        </p:txBody>
      </p:sp>
      <p:graphicFrame>
        <p:nvGraphicFramePr>
          <p:cNvPr id="10" name="表 9">
            <a:extLst>
              <a:ext uri="{FF2B5EF4-FFF2-40B4-BE49-F238E27FC236}">
                <a16:creationId xmlns:a16="http://schemas.microsoft.com/office/drawing/2014/main" id="{2813C46E-57BB-40EE-91C0-4DEFAA2BEB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0035320"/>
              </p:ext>
            </p:extLst>
          </p:nvPr>
        </p:nvGraphicFramePr>
        <p:xfrm>
          <a:off x="3507039" y="809535"/>
          <a:ext cx="3204749" cy="79649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5275">
                  <a:extLst>
                    <a:ext uri="{9D8B030D-6E8A-4147-A177-3AD203B41FA5}">
                      <a16:colId xmlns:a16="http://schemas.microsoft.com/office/drawing/2014/main" val="2634740935"/>
                    </a:ext>
                  </a:extLst>
                </a:gridCol>
                <a:gridCol w="845266">
                  <a:extLst>
                    <a:ext uri="{9D8B030D-6E8A-4147-A177-3AD203B41FA5}">
                      <a16:colId xmlns:a16="http://schemas.microsoft.com/office/drawing/2014/main" val="174140253"/>
                    </a:ext>
                  </a:extLst>
                </a:gridCol>
                <a:gridCol w="794208">
                  <a:extLst>
                    <a:ext uri="{9D8B030D-6E8A-4147-A177-3AD203B41FA5}">
                      <a16:colId xmlns:a16="http://schemas.microsoft.com/office/drawing/2014/main" val="301696358"/>
                    </a:ext>
                  </a:extLst>
                </a:gridCol>
              </a:tblGrid>
              <a:tr h="30456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診療科目</a:t>
                      </a:r>
                    </a:p>
                  </a:txBody>
                  <a:tcPr marL="56777" marR="56777" marT="14567" marB="14567" anchor="ctr">
                    <a:solidFill>
                      <a:srgbClr val="002C9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2023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9525" marR="9525" marT="9525" marB="0" anchor="ctr">
                    <a:solidFill>
                      <a:srgbClr val="002C9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2023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9525" marR="9525" marT="9525" marB="0" anchor="ctr"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904792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66,324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66,167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789070075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呼吸器内科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8,262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8,224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23676689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消化器内科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15,415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15,360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7098437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内分泌代謝内科・糖尿病科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6,166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6,130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8062544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腎臓内科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4,785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4,757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6170972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血液内科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2,675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2,659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41871843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神経内科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5,114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5,099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09581906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腫瘍内科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829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823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0216648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心療内科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2,176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2,164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85446689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その他の内科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4,096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4,067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99478165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心臓血管外科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2,629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2,623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056296008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呼吸器外科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1,907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1,901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2817084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消化器外科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8,433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8,401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9381943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脳神経外科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5,590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5,562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7124542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小児外科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716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713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13341905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12,253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12,243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3569365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整形外科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12,129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12,095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34389172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形成外科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2,034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2,028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01681440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口腔外科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168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174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404606099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その他の外科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1,554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1,547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45954568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循環器科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14,460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14,405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2154887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アレルギー科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2,810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2,804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5807564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リウマチ科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3,204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3,187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91523035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老年科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1,372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1,369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604913769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総合診療科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1,922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1,893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72737178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精神科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9,071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9,027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90427200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小児科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14,827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14,792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8629383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リハビリテーション科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4,398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4,389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1215223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産婦人科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7,289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7,253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4696981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乳腺科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607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600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0571718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眼科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4,792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4,765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1942370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耳鼻咽喉科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4,822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4,809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29006736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皮膚科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6,387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6,368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1228405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泌尿器科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4,841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4,825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5715878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放射線科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4,497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4,477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9077595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麻酔科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6,733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6,715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6431593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緩和ケア科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741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736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009400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救急・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ICU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5,692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5,673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0634091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性病科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101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101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17334945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肛門科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757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753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68583330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基礎医学系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1,756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1,750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1331822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病理科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687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676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59377436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17,439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17,369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310531175"/>
                  </a:ext>
                </a:extLst>
              </a:tr>
            </a:tbl>
          </a:graphicData>
        </a:graphic>
      </p:graphicFrame>
      <p:sp>
        <p:nvSpPr>
          <p:cNvPr id="15" name="Rectangle 19">
            <a:extLst>
              <a:ext uri="{FF2B5EF4-FFF2-40B4-BE49-F238E27FC236}">
                <a16:creationId xmlns:a16="http://schemas.microsoft.com/office/drawing/2014/main" id="{71181ED6-7782-4981-9A92-A3C514764C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53637" y="565979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GB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診療科目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6" name="グラフ 15">
            <a:extLst>
              <a:ext uri="{FF2B5EF4-FFF2-40B4-BE49-F238E27FC236}">
                <a16:creationId xmlns:a16="http://schemas.microsoft.com/office/drawing/2014/main" id="{63EC7497-FF18-4845-9DBB-ABD23726C5B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24179420"/>
              </p:ext>
            </p:extLst>
          </p:nvPr>
        </p:nvGraphicFramePr>
        <p:xfrm>
          <a:off x="59449" y="969595"/>
          <a:ext cx="3459465" cy="17264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表 8">
            <a:extLst>
              <a:ext uri="{FF2B5EF4-FFF2-40B4-BE49-F238E27FC236}">
                <a16:creationId xmlns:a16="http://schemas.microsoft.com/office/drawing/2014/main" id="{39286CF6-F913-4DBB-AC59-7DF1CD8EDB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6231746"/>
              </p:ext>
            </p:extLst>
          </p:nvPr>
        </p:nvGraphicFramePr>
        <p:xfrm>
          <a:off x="74293" y="2931955"/>
          <a:ext cx="3357676" cy="13608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3544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588378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1009402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  <a:gridCol w="626352">
                  <a:extLst>
                    <a:ext uri="{9D8B030D-6E8A-4147-A177-3AD203B41FA5}">
                      <a16:colId xmlns:a16="http://schemas.microsoft.com/office/drawing/2014/main" val="4138261006"/>
                    </a:ext>
                  </a:extLst>
                </a:gridCol>
              </a:tblGrid>
              <a:tr h="278808">
                <a:tc gridSpan="4">
                  <a:txBody>
                    <a:bodyPr/>
                    <a:lstStyle/>
                    <a:p>
                      <a:pPr algn="l"/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2023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31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93823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医師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215,391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歯科医師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9,978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勤務医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176,185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191,052</a:t>
                      </a:r>
                    </a:p>
                  </a:txBody>
                  <a:tcPr marL="6350" marR="6350" marT="635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病院理事長・院長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8,123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看護師・准看護師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68,744 </a:t>
                      </a:r>
                    </a:p>
                  </a:txBody>
                  <a:tcPr marL="7620" marR="7620" marT="7620" marB="0" anchor="ctr"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診療所理事長・院長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31,083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保健師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3,946</a:t>
                      </a:r>
                    </a:p>
                  </a:txBody>
                  <a:tcPr marL="7620" marR="7620" marT="7620" marB="0" anchor="ctr">
                    <a:solidFill>
                      <a:srgbClr val="F2DC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9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助産師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2,141 </a:t>
                      </a:r>
                    </a:p>
                  </a:txBody>
                  <a:tcPr marL="7620" marR="7620" marT="7620" marB="0" anchor="ctr"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6010367"/>
                  </a:ext>
                </a:extLst>
              </a:tr>
            </a:tbl>
          </a:graphicData>
        </a:graphic>
      </p:graphicFrame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932AA05-D0CC-4DCB-8B3C-C5A4C5E16D9E}"/>
              </a:ext>
            </a:extLst>
          </p:cNvPr>
          <p:cNvSpPr txBox="1"/>
          <p:nvPr/>
        </p:nvSpPr>
        <p:spPr>
          <a:xfrm>
            <a:off x="-4535" y="7640122"/>
            <a:ext cx="346551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では、症例の解説記事などの閲覧を医師に限定するため、厳格な医師認証システムを導入しています。この認証システムは、氏名やメールアドレスなどの基本項目に加え、「卒業大学」や「卒業年次」など詳細な情報を入力し、医師であることを確認。さらに「登録完了のお知らせ」を勤務先に郵送することで、在籍確認をおこなっています。</a:t>
            </a:r>
          </a:p>
          <a:p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本人が詳細な情報を登録し、さらに在籍確認で認証された医師が日経メディカル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の読者です。情報収集の意識が高く、かつアクティブな「医師会員」が多く集まっているのです。</a:t>
            </a:r>
            <a:endParaRPr kumimoji="1" lang="ja-JP" altLang="en-US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Rectangle 19">
            <a:extLst>
              <a:ext uri="{FF2B5EF4-FFF2-40B4-BE49-F238E27FC236}">
                <a16:creationId xmlns:a16="http://schemas.microsoft.com/office/drawing/2014/main" id="{EF607FDC-91BC-4F95-B398-3CF70D35C3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1875" y="7425510"/>
            <a:ext cx="359382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の医師認証システム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3956CB92-20D7-4AFB-972A-049B558CE5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3022501"/>
              </p:ext>
            </p:extLst>
          </p:nvPr>
        </p:nvGraphicFramePr>
        <p:xfrm>
          <a:off x="39189" y="4368685"/>
          <a:ext cx="3370904" cy="175260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645232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878305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847367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</a:tblGrid>
              <a:tr h="215672">
                <a:tc gridSpan="3"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 属性内訳   　       　 　     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2023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　 　　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2023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>
                    <a:solidFill>
                      <a:srgbClr val="196D6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44836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8,279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8,290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薬剤師（薬局開設）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10,221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10,196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薬剤師（薬局勤務）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101,798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101,442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薬剤師（病医院勤務）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33,802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33,684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薬剤師（製薬企業勤務）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9,444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9,406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38454798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薬剤師（医薬品卸勤務）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2,299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2,297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026066495"/>
                  </a:ext>
                </a:extLst>
              </a:tr>
              <a:tr h="232967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薬剤師（その他）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25,209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25,100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196010367"/>
                  </a:ext>
                </a:extLst>
              </a:tr>
            </a:tbl>
          </a:graphicData>
        </a:graphic>
      </p:graphicFrame>
      <p:pic>
        <p:nvPicPr>
          <p:cNvPr id="13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4E0F3E3A-7460-487A-8981-1A21496DE4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979" y="8762672"/>
            <a:ext cx="802305" cy="344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3C949898-1A29-4BE7-A0A8-9783C141529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28" y="8776009"/>
            <a:ext cx="904875" cy="318315"/>
          </a:xfrm>
          <a:prstGeom prst="rect">
            <a:avLst/>
          </a:prstGeom>
        </p:spPr>
      </p:pic>
      <p:sp>
        <p:nvSpPr>
          <p:cNvPr id="17" name="Rectangle 490">
            <a:extLst>
              <a:ext uri="{FF2B5EF4-FFF2-40B4-BE49-F238E27FC236}">
                <a16:creationId xmlns:a16="http://schemas.microsoft.com/office/drawing/2014/main" id="{2FEE9CBE-C859-4031-BA3A-DE0EBA6553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2348" y="8823654"/>
            <a:ext cx="3737844" cy="3795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ja-JP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【お問い合わせ】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BP 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医療メディア広告部：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nm-ad@nikkeibp.co.jp</a:t>
            </a:r>
          </a:p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ja-JP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TEL.03-6811-8036</a:t>
            </a:r>
            <a:r>
              <a:rPr lang="ja-JP" altLang="ja-JP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FAX.</a:t>
            </a:r>
            <a:r>
              <a:rPr lang="ja-JP" altLang="en-US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050-3153-7277</a:t>
            </a:r>
            <a:endParaRPr lang="en-GB" altLang="ja-JP" sz="1400" baseline="30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18" name="図 17">
            <a:extLst>
              <a:ext uri="{FF2B5EF4-FFF2-40B4-BE49-F238E27FC236}">
                <a16:creationId xmlns:a16="http://schemas.microsoft.com/office/drawing/2014/main" id="{7128C2A5-2F2F-4185-A375-FE6C9094F1E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0947" y="8823942"/>
            <a:ext cx="910487" cy="254936"/>
          </a:xfrm>
          <a:prstGeom prst="rect">
            <a:avLst/>
          </a:prstGeom>
        </p:spPr>
      </p:pic>
      <p:sp>
        <p:nvSpPr>
          <p:cNvPr id="19" name="Rectangle 19">
            <a:extLst>
              <a:ext uri="{FF2B5EF4-FFF2-40B4-BE49-F238E27FC236}">
                <a16:creationId xmlns:a16="http://schemas.microsoft.com/office/drawing/2014/main" id="{8FD63C78-3DC2-473B-BB88-F559FB7925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68" y="2649526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主要会員属性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20" name="表 19">
            <a:extLst>
              <a:ext uri="{FF2B5EF4-FFF2-40B4-BE49-F238E27FC236}">
                <a16:creationId xmlns:a16="http://schemas.microsoft.com/office/drawing/2014/main" id="{2C7DCDB7-C513-4069-8F4C-45AB96B500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3044199"/>
              </p:ext>
            </p:extLst>
          </p:nvPr>
        </p:nvGraphicFramePr>
        <p:xfrm>
          <a:off x="59449" y="6267504"/>
          <a:ext cx="3357676" cy="113224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258712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463210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1199336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  <a:gridCol w="436418">
                  <a:extLst>
                    <a:ext uri="{9D8B030D-6E8A-4147-A177-3AD203B41FA5}">
                      <a16:colId xmlns:a16="http://schemas.microsoft.com/office/drawing/2014/main" val="4138261006"/>
                    </a:ext>
                  </a:extLst>
                </a:gridCol>
              </a:tblGrid>
              <a:tr h="278808">
                <a:tc gridSpan="4"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勤務医の病床数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診療所（無床）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19,791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15,598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3,190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36,032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149915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7,494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床以上）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70,594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15,140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その他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6,679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</a:tbl>
          </a:graphicData>
        </a:graphic>
      </p:graphicFrame>
      <p:sp>
        <p:nvSpPr>
          <p:cNvPr id="21" name="Rectangle 19">
            <a:extLst>
              <a:ext uri="{FF2B5EF4-FFF2-40B4-BE49-F238E27FC236}">
                <a16:creationId xmlns:a16="http://schemas.microsoft.com/office/drawing/2014/main" id="{690558B8-9BD0-4669-B489-057A4705C4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5" y="582522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会員登録数の推移</a:t>
            </a:r>
            <a:endParaRPr lang="ja-JP" altLang="en-GB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2" name="フローチャート: 処理 21">
            <a:extLst>
              <a:ext uri="{FF2B5EF4-FFF2-40B4-BE49-F238E27FC236}">
                <a16:creationId xmlns:a16="http://schemas.microsoft.com/office/drawing/2014/main" id="{EB0F44AD-6250-4090-BBBA-67036DEBAB2C}"/>
              </a:ext>
            </a:extLst>
          </p:cNvPr>
          <p:cNvSpPr/>
          <p:nvPr/>
        </p:nvSpPr>
        <p:spPr>
          <a:xfrm>
            <a:off x="-11875" y="1007919"/>
            <a:ext cx="3316875" cy="378060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60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　　　　　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678,681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734,089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809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,144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864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,490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 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920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,498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951,678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 　　　　</a:t>
            </a:r>
            <a:endParaRPr kumimoji="1" lang="en-US" altLang="ja-JP" sz="60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60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医師会員　　</a:t>
            </a:r>
            <a:r>
              <a:rPr kumimoji="1"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 </a:t>
            </a:r>
            <a:r>
              <a:rPr kumimoji="1"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158,868</a:t>
            </a:r>
            <a:r>
              <a:rPr kumimoji="1"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  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169,557</a:t>
            </a:r>
            <a:r>
              <a:rPr kumimoji="1"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183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,234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196,847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207,945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215,391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</a:t>
            </a:r>
            <a:endParaRPr kumimoji="1" lang="ja-JP" altLang="en-US" sz="55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2790987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127">
          <a:solidFill>
            <a:schemeClr val="tx1"/>
          </a:solidFill>
        </a:ln>
      </a:spPr>
      <a:bodyPr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51BCF592701B74FB95E0F63F34B3E8C" ma:contentTypeVersion="19" ma:contentTypeDescription="新しいドキュメントを作成します。" ma:contentTypeScope="" ma:versionID="b3cfd055ee98a34aa760fe609ef9be57">
  <xsd:schema xmlns:xsd="http://www.w3.org/2001/XMLSchema" xmlns:xs="http://www.w3.org/2001/XMLSchema" xmlns:p="http://schemas.microsoft.com/office/2006/metadata/properties" xmlns:ns2="dc369000-971c-4de2-98e9-ecd6e5b4885d" xmlns:ns3="eb54e04a-f2ad-4feb-b211-739ca8db5bc3" targetNamespace="http://schemas.microsoft.com/office/2006/metadata/properties" ma:root="true" ma:fieldsID="ed672dc1043853f5c557c8cf8c7580f7" ns2:_="" ns3:_="">
    <xsd:import namespace="dc369000-971c-4de2-98e9-ecd6e5b4885d"/>
    <xsd:import namespace="eb54e04a-f2ad-4feb-b211-739ca8db5bc3"/>
    <xsd:element name="properties">
      <xsd:complexType>
        <xsd:sequence>
          <xsd:element name="documentManagement">
            <xsd:complexType>
              <xsd:all>
                <xsd:element ref="ns2:_x5099__x8003_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369000-971c-4de2-98e9-ecd6e5b4885d" elementFormDefault="qualified">
    <xsd:import namespace="http://schemas.microsoft.com/office/2006/documentManagement/types"/>
    <xsd:import namespace="http://schemas.microsoft.com/office/infopath/2007/PartnerControls"/>
    <xsd:element name="_x5099__x8003_" ma:index="8" nillable="true" ma:displayName="備考" ma:internalName="_x5099__x8003_">
      <xsd:simpleType>
        <xsd:restriction base="dms:Text">
          <xsd:maxLength value="255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画像タグ" ma:readOnly="false" ma:fieldId="{5cf76f15-5ced-4ddc-b409-7134ff3c332f}" ma:taxonomyMulti="true" ma:sspId="54bca362-144e-4619-a219-53031a33eb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54e04a-f2ad-4feb-b211-739ca8db5bc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c8e9ca5-de69-4118-913c-c881dbe0963c}" ma:internalName="TaxCatchAll" ma:showField="CatchAllData" ma:web="eb54e04a-f2ad-4feb-b211-739ca8db5b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b54e04a-f2ad-4feb-b211-739ca8db5bc3" xsi:nil="true"/>
    <_x5099__x8003_ xmlns="dc369000-971c-4de2-98e9-ecd6e5b4885d" xsi:nil="true"/>
    <lcf76f155ced4ddcb4097134ff3c332f xmlns="dc369000-971c-4de2-98e9-ecd6e5b4885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C83E61C5-AD90-4009-8EFD-9BCAC0BDC3E7}"/>
</file>

<file path=customXml/itemProps2.xml><?xml version="1.0" encoding="utf-8"?>
<ds:datastoreItem xmlns:ds="http://schemas.openxmlformats.org/officeDocument/2006/customXml" ds:itemID="{40727873-93AA-4BDF-85C8-6C95A9B47CFB}"/>
</file>

<file path=customXml/itemProps3.xml><?xml version="1.0" encoding="utf-8"?>
<ds:datastoreItem xmlns:ds="http://schemas.openxmlformats.org/officeDocument/2006/customXml" ds:itemID="{F71B5D58-EBEE-4363-AE92-4FD52E4DFB1A}"/>
</file>

<file path=docProps/app.xml><?xml version="1.0" encoding="utf-8"?>
<Properties xmlns="http://schemas.openxmlformats.org/officeDocument/2006/extended-properties" xmlns:vt="http://schemas.openxmlformats.org/officeDocument/2006/docPropsVTypes">
  <TotalTime>10926</TotalTime>
  <Words>723</Words>
  <Application>Microsoft Office PowerPoint</Application>
  <PresentationFormat>画面に合わせる (4:3)</PresentationFormat>
  <Paragraphs>232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Meiryo UI</vt:lpstr>
      <vt:lpstr>メイリオ</vt:lpstr>
      <vt:lpstr>游ゴシック</vt:lpstr>
      <vt:lpstr>Arial</vt:lpstr>
      <vt:lpstr>Calibri</vt:lpstr>
      <vt:lpstr>Calibri Light</vt:lpstr>
      <vt:lpstr>1_Office テーマ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佐藤 泰一</dc:creator>
  <cp:lastModifiedBy>嶋 俊作</cp:lastModifiedBy>
  <cp:revision>322</cp:revision>
  <cp:lastPrinted>2023-05-08T16:52:40Z</cp:lastPrinted>
  <dcterms:created xsi:type="dcterms:W3CDTF">2019-12-06T01:09:11Z</dcterms:created>
  <dcterms:modified xsi:type="dcterms:W3CDTF">2023-09-05T03:26:41Z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0x010100A51BCF592701B74FB95E0F63F34B3E8C</vt:lpwstr>
  </property>
</Properties>
</file>