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charts/style2.xml" ContentType="application/vnd.ms-office.chart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1" r:id="rId2"/>
  </p:sldMasterIdLst>
  <p:notesMasterIdLst>
    <p:notesMasterId r:id="rId5"/>
  </p:notesMasterIdLst>
  <p:sldIdLst>
    <p:sldId id="258" r:id="rId3"/>
    <p:sldId id="259" r:id="rId4"/>
  </p:sldIdLst>
  <p:sldSz cx="6858000" cy="9144000" type="screen4x3"/>
  <p:notesSz cx="7104063" cy="10234613"/>
  <p:defaultTextStyle>
    <a:defPPr>
      <a:defRPr lang="ja-JP"/>
    </a:defPPr>
    <a:lvl1pPr marL="0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85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B9B8"/>
    <a:srgbClr val="F2DCDB"/>
    <a:srgbClr val="EBF1E9"/>
    <a:srgbClr val="002C92"/>
    <a:srgbClr val="196D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853" autoAdjust="0"/>
    <p:restoredTop sz="93501" autoAdjust="0"/>
  </p:normalViewPr>
  <p:slideViewPr>
    <p:cSldViewPr snapToGrid="0" showGuides="1">
      <p:cViewPr varScale="1">
        <p:scale>
          <a:sx n="96" d="100"/>
          <a:sy n="96" d="100"/>
        </p:scale>
        <p:origin x="2142" y="90"/>
      </p:cViewPr>
      <p:guideLst>
        <p:guide orient="horz" pos="2880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notesMaster" Target="notesMasters/notesMaster1.xml"/><Relationship Id="rId10" Type="http://schemas.openxmlformats.org/officeDocument/2006/relationships/customXml" Target="../customXml/item1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6812457042266042E-2"/>
          <c:y val="5.6143466531358259E-2"/>
          <c:w val="0.80637508591546792"/>
          <c:h val="0.6570385133750382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Sheet1!$A$32:$A$59</c:f>
              <c:numCache>
                <c:formatCode>yyyy"年"m"月"</c:formatCode>
                <c:ptCount val="28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  <c:pt idx="10">
                  <c:v>44317</c:v>
                </c:pt>
                <c:pt idx="11">
                  <c:v>44348</c:v>
                </c:pt>
                <c:pt idx="12">
                  <c:v>44378</c:v>
                </c:pt>
                <c:pt idx="13">
                  <c:v>44409</c:v>
                </c:pt>
                <c:pt idx="14">
                  <c:v>44440</c:v>
                </c:pt>
                <c:pt idx="15">
                  <c:v>44470</c:v>
                </c:pt>
                <c:pt idx="16">
                  <c:v>44501</c:v>
                </c:pt>
                <c:pt idx="17">
                  <c:v>44531</c:v>
                </c:pt>
                <c:pt idx="18">
                  <c:v>44562</c:v>
                </c:pt>
                <c:pt idx="19">
                  <c:v>44593</c:v>
                </c:pt>
                <c:pt idx="20">
                  <c:v>44621</c:v>
                </c:pt>
                <c:pt idx="21">
                  <c:v>44652</c:v>
                </c:pt>
                <c:pt idx="22">
                  <c:v>44682</c:v>
                </c:pt>
                <c:pt idx="23">
                  <c:v>44713</c:v>
                </c:pt>
                <c:pt idx="24">
                  <c:v>44743</c:v>
                </c:pt>
                <c:pt idx="25">
                  <c:v>44774</c:v>
                </c:pt>
                <c:pt idx="26">
                  <c:v>44805</c:v>
                </c:pt>
                <c:pt idx="27">
                  <c:v>44835</c:v>
                </c:pt>
              </c:numCache>
            </c:numRef>
          </c:cat>
          <c:val>
            <c:numRef>
              <c:f>Sheet1!$B$32:$B$59</c:f>
              <c:numCache>
                <c:formatCode>General</c:formatCode>
                <c:ptCount val="28"/>
                <c:pt idx="0">
                  <c:v>27575392</c:v>
                </c:pt>
                <c:pt idx="1">
                  <c:v>27201097</c:v>
                </c:pt>
                <c:pt idx="2">
                  <c:v>28002752</c:v>
                </c:pt>
                <c:pt idx="3" formatCode="#,##0">
                  <c:v>29563739</c:v>
                </c:pt>
                <c:pt idx="4">
                  <c:v>28183074</c:v>
                </c:pt>
                <c:pt idx="5">
                  <c:v>25929642</c:v>
                </c:pt>
                <c:pt idx="6">
                  <c:v>27432224</c:v>
                </c:pt>
                <c:pt idx="7">
                  <c:v>28043841</c:v>
                </c:pt>
                <c:pt idx="8">
                  <c:v>30686838</c:v>
                </c:pt>
                <c:pt idx="9">
                  <c:v>28961381</c:v>
                </c:pt>
                <c:pt idx="10">
                  <c:v>30735204</c:v>
                </c:pt>
                <c:pt idx="11">
                  <c:v>31528827</c:v>
                </c:pt>
                <c:pt idx="12">
                  <c:v>25010588</c:v>
                </c:pt>
                <c:pt idx="13">
                  <c:v>22469895</c:v>
                </c:pt>
                <c:pt idx="14">
                  <c:v>22701294</c:v>
                </c:pt>
                <c:pt idx="15" formatCode="#,##0">
                  <c:v>22627502</c:v>
                </c:pt>
                <c:pt idx="16" formatCode="#,##0">
                  <c:v>21015969</c:v>
                </c:pt>
                <c:pt idx="17" formatCode="#,##0">
                  <c:v>15669941</c:v>
                </c:pt>
                <c:pt idx="18" formatCode="#,##0">
                  <c:v>16156159</c:v>
                </c:pt>
                <c:pt idx="19" formatCode="#,##0">
                  <c:v>15692148</c:v>
                </c:pt>
                <c:pt idx="20" formatCode="#,##0">
                  <c:v>16526750</c:v>
                </c:pt>
                <c:pt idx="21" formatCode="#,##0_ ">
                  <c:v>15636812</c:v>
                </c:pt>
                <c:pt idx="22" formatCode="#,##0">
                  <c:v>16911628</c:v>
                </c:pt>
                <c:pt idx="23" formatCode="#,##0">
                  <c:v>23256097</c:v>
                </c:pt>
                <c:pt idx="24" formatCode="#,##0">
                  <c:v>24127440</c:v>
                </c:pt>
                <c:pt idx="25" formatCode="#,##0">
                  <c:v>22128522</c:v>
                </c:pt>
                <c:pt idx="26" formatCode="#,##0">
                  <c:v>21306205</c:v>
                </c:pt>
                <c:pt idx="27" formatCode="#,##0">
                  <c:v>23780101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13-49E6-87EF-6F576DDC841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circle"/>
            <c:size val="4"/>
            <c:spPr>
              <a:solidFill>
                <a:schemeClr val="accent2"/>
              </a:solidFill>
              <a:ln w="9525" cap="flat" cmpd="sng" algn="ctr">
                <a:solidFill>
                  <a:srgbClr val="FF0000"/>
                </a:solidFill>
                <a:round/>
              </a:ln>
              <a:effectLst/>
            </c:spPr>
          </c:marker>
          <c:cat>
            <c:numRef>
              <c:f>Sheet1!$A$32:$A$59</c:f>
              <c:numCache>
                <c:formatCode>yyyy"年"m"月"</c:formatCode>
                <c:ptCount val="28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  <c:pt idx="10">
                  <c:v>44317</c:v>
                </c:pt>
                <c:pt idx="11">
                  <c:v>44348</c:v>
                </c:pt>
                <c:pt idx="12">
                  <c:v>44378</c:v>
                </c:pt>
                <c:pt idx="13">
                  <c:v>44409</c:v>
                </c:pt>
                <c:pt idx="14">
                  <c:v>44440</c:v>
                </c:pt>
                <c:pt idx="15">
                  <c:v>44470</c:v>
                </c:pt>
                <c:pt idx="16">
                  <c:v>44501</c:v>
                </c:pt>
                <c:pt idx="17">
                  <c:v>44531</c:v>
                </c:pt>
                <c:pt idx="18">
                  <c:v>44562</c:v>
                </c:pt>
                <c:pt idx="19">
                  <c:v>44593</c:v>
                </c:pt>
                <c:pt idx="20">
                  <c:v>44621</c:v>
                </c:pt>
                <c:pt idx="21">
                  <c:v>44652</c:v>
                </c:pt>
                <c:pt idx="22">
                  <c:v>44682</c:v>
                </c:pt>
                <c:pt idx="23">
                  <c:v>44713</c:v>
                </c:pt>
                <c:pt idx="24">
                  <c:v>44743</c:v>
                </c:pt>
                <c:pt idx="25">
                  <c:v>44774</c:v>
                </c:pt>
                <c:pt idx="26">
                  <c:v>44805</c:v>
                </c:pt>
                <c:pt idx="27">
                  <c:v>44835</c:v>
                </c:pt>
              </c:numCache>
            </c:numRef>
          </c:cat>
          <c:val>
            <c:numRef>
              <c:f>Sheet1!$C$32:$C$59</c:f>
              <c:numCache>
                <c:formatCode>General</c:formatCode>
                <c:ptCount val="28"/>
                <c:pt idx="0">
                  <c:v>11145399</c:v>
                </c:pt>
                <c:pt idx="1">
                  <c:v>11199090</c:v>
                </c:pt>
                <c:pt idx="2">
                  <c:v>10823653</c:v>
                </c:pt>
                <c:pt idx="3" formatCode="#,##0">
                  <c:v>11030031</c:v>
                </c:pt>
                <c:pt idx="4">
                  <c:v>10536241</c:v>
                </c:pt>
                <c:pt idx="5">
                  <c:v>10137871</c:v>
                </c:pt>
                <c:pt idx="6">
                  <c:v>10699437</c:v>
                </c:pt>
                <c:pt idx="7">
                  <c:v>10818609</c:v>
                </c:pt>
                <c:pt idx="8">
                  <c:v>11428531</c:v>
                </c:pt>
                <c:pt idx="9">
                  <c:v>10910425</c:v>
                </c:pt>
                <c:pt idx="10">
                  <c:v>11697955</c:v>
                </c:pt>
                <c:pt idx="11">
                  <c:v>12469865</c:v>
                </c:pt>
                <c:pt idx="12">
                  <c:v>10272961</c:v>
                </c:pt>
                <c:pt idx="13">
                  <c:v>9273119</c:v>
                </c:pt>
                <c:pt idx="14">
                  <c:v>8775436</c:v>
                </c:pt>
                <c:pt idx="15" formatCode="#,##0">
                  <c:v>8410976</c:v>
                </c:pt>
                <c:pt idx="16" formatCode="#,##0">
                  <c:v>6989263</c:v>
                </c:pt>
                <c:pt idx="17" formatCode="#,##0">
                  <c:v>4986312</c:v>
                </c:pt>
                <c:pt idx="18" formatCode="#,##0">
                  <c:v>5336701</c:v>
                </c:pt>
                <c:pt idx="19" formatCode="#,##0">
                  <c:v>4938626</c:v>
                </c:pt>
                <c:pt idx="20" formatCode="#,##0">
                  <c:v>5215528</c:v>
                </c:pt>
                <c:pt idx="21" formatCode="#,##0_ ">
                  <c:v>5033653</c:v>
                </c:pt>
                <c:pt idx="22" formatCode="#,##0">
                  <c:v>5646651</c:v>
                </c:pt>
                <c:pt idx="23" formatCode="#,##0">
                  <c:v>8560955</c:v>
                </c:pt>
                <c:pt idx="24" formatCode="#,##0">
                  <c:v>8914434</c:v>
                </c:pt>
                <c:pt idx="25" formatCode="#,##0">
                  <c:v>8767806</c:v>
                </c:pt>
                <c:pt idx="26" formatCode="#,##0">
                  <c:v>7952202</c:v>
                </c:pt>
                <c:pt idx="27" formatCode="#,##0">
                  <c:v>9989942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13-49E6-87EF-6F576DDC84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72085248"/>
        <c:axId val="672088528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7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</c:scaling>
        <c:delete val="0"/>
        <c:axPos val="l"/>
        <c:majorGridlines>
          <c:spPr>
            <a:ln w="6350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</c:valAx>
      <c:valAx>
        <c:axId val="672088528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72085248"/>
        <c:crosses val="max"/>
        <c:crossBetween val="between"/>
        <c:majorUnit val="2000000"/>
      </c:valAx>
      <c:dateAx>
        <c:axId val="672085248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672088528"/>
        <c:crosses val="autoZero"/>
        <c:auto val="1"/>
        <c:lblOffset val="100"/>
        <c:baseTimeUnit val="months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3605448400447235E-2"/>
          <c:y val="0.89385001086570515"/>
          <c:w val="0.87818537629602866"/>
          <c:h val="8.377083814264828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lt1"/>
    </a:solidFill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6220502222714361"/>
          <c:y val="0.11999487046061851"/>
          <c:w val="0.69985978174724139"/>
          <c:h val="0.588840491856856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ページビュー</c:v>
                </c:pt>
              </c:strCache>
            </c:strRef>
          </c:tx>
          <c:spPr>
            <a:solidFill>
              <a:srgbClr val="7030A0"/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dLbls>
            <c:delete val="1"/>
          </c:dLbls>
          <c:cat>
            <c:numRef>
              <c:f>Sheet1!$A$32:$A$59</c:f>
              <c:numCache>
                <c:formatCode>yyyy"年"m"月"</c:formatCode>
                <c:ptCount val="28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  <c:pt idx="10">
                  <c:v>44317</c:v>
                </c:pt>
                <c:pt idx="11">
                  <c:v>44348</c:v>
                </c:pt>
                <c:pt idx="12">
                  <c:v>44378</c:v>
                </c:pt>
                <c:pt idx="13">
                  <c:v>44409</c:v>
                </c:pt>
                <c:pt idx="14">
                  <c:v>44440</c:v>
                </c:pt>
                <c:pt idx="15">
                  <c:v>44470</c:v>
                </c:pt>
                <c:pt idx="16">
                  <c:v>44501</c:v>
                </c:pt>
                <c:pt idx="17">
                  <c:v>44531</c:v>
                </c:pt>
                <c:pt idx="18">
                  <c:v>44562</c:v>
                </c:pt>
                <c:pt idx="19">
                  <c:v>44593</c:v>
                </c:pt>
                <c:pt idx="20">
                  <c:v>44621</c:v>
                </c:pt>
                <c:pt idx="21">
                  <c:v>44652</c:v>
                </c:pt>
                <c:pt idx="22">
                  <c:v>44682</c:v>
                </c:pt>
                <c:pt idx="23">
                  <c:v>44713</c:v>
                </c:pt>
                <c:pt idx="24">
                  <c:v>44743</c:v>
                </c:pt>
                <c:pt idx="25">
                  <c:v>44774</c:v>
                </c:pt>
                <c:pt idx="26">
                  <c:v>44805</c:v>
                </c:pt>
                <c:pt idx="27">
                  <c:v>44835</c:v>
                </c:pt>
              </c:numCache>
            </c:numRef>
          </c:cat>
          <c:val>
            <c:numRef>
              <c:f>Sheet1!$B$32:$B$59</c:f>
              <c:numCache>
                <c:formatCode>General</c:formatCode>
                <c:ptCount val="28"/>
                <c:pt idx="0">
                  <c:v>2205783</c:v>
                </c:pt>
                <c:pt idx="1">
                  <c:v>1809304</c:v>
                </c:pt>
                <c:pt idx="2">
                  <c:v>2054049</c:v>
                </c:pt>
                <c:pt idx="3">
                  <c:v>1858550</c:v>
                </c:pt>
                <c:pt idx="4">
                  <c:v>1869338</c:v>
                </c:pt>
                <c:pt idx="5">
                  <c:v>2005097</c:v>
                </c:pt>
                <c:pt idx="6">
                  <c:v>1795286</c:v>
                </c:pt>
                <c:pt idx="7" formatCode="#,##0">
                  <c:v>1911217</c:v>
                </c:pt>
                <c:pt idx="8">
                  <c:v>2304976</c:v>
                </c:pt>
                <c:pt idx="9" formatCode="#,##0">
                  <c:v>2193879</c:v>
                </c:pt>
                <c:pt idx="10">
                  <c:v>1997096</c:v>
                </c:pt>
                <c:pt idx="11">
                  <c:v>2235153</c:v>
                </c:pt>
                <c:pt idx="12">
                  <c:v>1906357</c:v>
                </c:pt>
                <c:pt idx="13">
                  <c:v>1819018</c:v>
                </c:pt>
                <c:pt idx="14">
                  <c:v>2193605</c:v>
                </c:pt>
                <c:pt idx="15" formatCode="#,##0">
                  <c:v>1973412</c:v>
                </c:pt>
                <c:pt idx="16" formatCode="#,##0">
                  <c:v>1499839</c:v>
                </c:pt>
                <c:pt idx="17" formatCode="#,##0">
                  <c:v>1462048</c:v>
                </c:pt>
                <c:pt idx="18" formatCode="#,##0">
                  <c:v>1824800</c:v>
                </c:pt>
                <c:pt idx="19" formatCode="#,##0">
                  <c:v>1971632</c:v>
                </c:pt>
                <c:pt idx="20" formatCode="#,##0">
                  <c:v>1710022</c:v>
                </c:pt>
                <c:pt idx="21">
                  <c:v>1801851</c:v>
                </c:pt>
                <c:pt idx="22" formatCode="#,##0">
                  <c:v>1521327</c:v>
                </c:pt>
                <c:pt idx="23" formatCode="#,##0">
                  <c:v>1963771</c:v>
                </c:pt>
                <c:pt idx="24" formatCode="#,##0">
                  <c:v>1799435</c:v>
                </c:pt>
                <c:pt idx="25" formatCode="#,##0">
                  <c:v>1892386</c:v>
                </c:pt>
                <c:pt idx="26" formatCode="#,##0">
                  <c:v>1642899</c:v>
                </c:pt>
                <c:pt idx="27" formatCode="#,##0">
                  <c:v>4029727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EE8-4651-8399-8EC6264780D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584970896"/>
        <c:axId val="584974176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ユニークブラウザ</c:v>
                </c:pt>
              </c:strCache>
            </c:strRef>
          </c:tx>
          <c:spPr>
            <a:ln w="22225" cap="rnd" cmpd="sng" algn="ctr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numRef>
              <c:f>Sheet1!$A$32:$A$59</c:f>
              <c:numCache>
                <c:formatCode>yyyy"年"m"月"</c:formatCode>
                <c:ptCount val="28"/>
                <c:pt idx="0">
                  <c:v>44013</c:v>
                </c:pt>
                <c:pt idx="1">
                  <c:v>44044</c:v>
                </c:pt>
                <c:pt idx="2">
                  <c:v>44075</c:v>
                </c:pt>
                <c:pt idx="3">
                  <c:v>44105</c:v>
                </c:pt>
                <c:pt idx="4">
                  <c:v>44136</c:v>
                </c:pt>
                <c:pt idx="5">
                  <c:v>44166</c:v>
                </c:pt>
                <c:pt idx="6">
                  <c:v>44197</c:v>
                </c:pt>
                <c:pt idx="7">
                  <c:v>44228</c:v>
                </c:pt>
                <c:pt idx="8">
                  <c:v>44256</c:v>
                </c:pt>
                <c:pt idx="9">
                  <c:v>44287</c:v>
                </c:pt>
                <c:pt idx="10">
                  <c:v>44317</c:v>
                </c:pt>
                <c:pt idx="11">
                  <c:v>44348</c:v>
                </c:pt>
                <c:pt idx="12">
                  <c:v>44378</c:v>
                </c:pt>
                <c:pt idx="13">
                  <c:v>44409</c:v>
                </c:pt>
                <c:pt idx="14">
                  <c:v>44440</c:v>
                </c:pt>
                <c:pt idx="15">
                  <c:v>44470</c:v>
                </c:pt>
                <c:pt idx="16">
                  <c:v>44501</c:v>
                </c:pt>
                <c:pt idx="17">
                  <c:v>44531</c:v>
                </c:pt>
                <c:pt idx="18">
                  <c:v>44562</c:v>
                </c:pt>
                <c:pt idx="19">
                  <c:v>44593</c:v>
                </c:pt>
                <c:pt idx="20">
                  <c:v>44621</c:v>
                </c:pt>
                <c:pt idx="21">
                  <c:v>44652</c:v>
                </c:pt>
                <c:pt idx="22">
                  <c:v>44682</c:v>
                </c:pt>
                <c:pt idx="23">
                  <c:v>44713</c:v>
                </c:pt>
                <c:pt idx="24">
                  <c:v>44743</c:v>
                </c:pt>
                <c:pt idx="25">
                  <c:v>44774</c:v>
                </c:pt>
                <c:pt idx="26">
                  <c:v>44805</c:v>
                </c:pt>
                <c:pt idx="27">
                  <c:v>44835</c:v>
                </c:pt>
              </c:numCache>
            </c:numRef>
          </c:cat>
          <c:val>
            <c:numRef>
              <c:f>Sheet1!$C$32:$C$59</c:f>
              <c:numCache>
                <c:formatCode>General</c:formatCode>
                <c:ptCount val="28"/>
                <c:pt idx="0">
                  <c:v>853863</c:v>
                </c:pt>
                <c:pt idx="1">
                  <c:v>677448</c:v>
                </c:pt>
                <c:pt idx="2">
                  <c:v>793393</c:v>
                </c:pt>
                <c:pt idx="3">
                  <c:v>651096</c:v>
                </c:pt>
                <c:pt idx="4">
                  <c:v>698053</c:v>
                </c:pt>
                <c:pt idx="5">
                  <c:v>752486</c:v>
                </c:pt>
                <c:pt idx="6">
                  <c:v>690834</c:v>
                </c:pt>
                <c:pt idx="7">
                  <c:v>755232</c:v>
                </c:pt>
                <c:pt idx="8">
                  <c:v>873264</c:v>
                </c:pt>
                <c:pt idx="9" formatCode="#,##0">
                  <c:v>825262</c:v>
                </c:pt>
                <c:pt idx="10">
                  <c:v>805828</c:v>
                </c:pt>
                <c:pt idx="11">
                  <c:v>925286</c:v>
                </c:pt>
                <c:pt idx="12">
                  <c:v>753874</c:v>
                </c:pt>
                <c:pt idx="13">
                  <c:v>729222</c:v>
                </c:pt>
                <c:pt idx="14">
                  <c:v>895013</c:v>
                </c:pt>
                <c:pt idx="15" formatCode="#,##0">
                  <c:v>756571</c:v>
                </c:pt>
                <c:pt idx="16" formatCode="#,##0">
                  <c:v>587975</c:v>
                </c:pt>
                <c:pt idx="17" formatCode="#,##0">
                  <c:v>531745</c:v>
                </c:pt>
                <c:pt idx="18" formatCode="#,##0">
                  <c:v>694227</c:v>
                </c:pt>
                <c:pt idx="19" formatCode="#,##0">
                  <c:v>713311</c:v>
                </c:pt>
                <c:pt idx="20" formatCode="#,##0">
                  <c:v>651827</c:v>
                </c:pt>
                <c:pt idx="21">
                  <c:v>669712</c:v>
                </c:pt>
                <c:pt idx="22" formatCode="#,##0">
                  <c:v>595877</c:v>
                </c:pt>
                <c:pt idx="23" formatCode="#,##0">
                  <c:v>809507</c:v>
                </c:pt>
                <c:pt idx="24" formatCode="#,##0">
                  <c:v>804929</c:v>
                </c:pt>
                <c:pt idx="25" formatCode="#,##0">
                  <c:v>880493</c:v>
                </c:pt>
                <c:pt idx="26" formatCode="#,##0">
                  <c:v>714401</c:v>
                </c:pt>
                <c:pt idx="27" formatCode="#,##0">
                  <c:v>2912092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EE8-4651-8399-8EC6264780D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95146800"/>
        <c:axId val="595143192"/>
      </c:lineChart>
      <c:dateAx>
        <c:axId val="584970896"/>
        <c:scaling>
          <c:orientation val="minMax"/>
        </c:scaling>
        <c:delete val="0"/>
        <c:axPos val="b"/>
        <c:numFmt formatCode="yyyy&quot;年&quot;m&quot;月&quot;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3000000" spcFirstLastPara="1" vertOverflow="ellipsis" wrap="square" anchor="ctr" anchorCtr="1"/>
          <a:lstStyle/>
          <a:p>
            <a:pPr>
              <a:defRPr sz="6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4176"/>
        <c:crosses val="autoZero"/>
        <c:auto val="1"/>
        <c:lblOffset val="100"/>
        <c:baseTimeUnit val="months"/>
        <c:majorUnit val="2"/>
        <c:majorTimeUnit val="months"/>
      </c:dateAx>
      <c:valAx>
        <c:axId val="584974176"/>
        <c:scaling>
          <c:orientation val="minMax"/>
          <c:min val="600000"/>
        </c:scaling>
        <c:delete val="0"/>
        <c:axPos val="l"/>
        <c:majorGridlines>
          <c:spPr>
            <a:ln w="3175">
              <a:solidFill>
                <a:schemeClr val="dk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5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584970896"/>
        <c:crosses val="autoZero"/>
        <c:crossBetween val="between"/>
        <c:majorUnit val="400000"/>
      </c:valAx>
      <c:valAx>
        <c:axId val="59514319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ja-JP"/>
          </a:p>
        </c:txPr>
        <c:crossAx val="595146800"/>
        <c:crosses val="max"/>
        <c:crossBetween val="between"/>
      </c:valAx>
      <c:dateAx>
        <c:axId val="595146800"/>
        <c:scaling>
          <c:orientation val="minMax"/>
        </c:scaling>
        <c:delete val="1"/>
        <c:axPos val="b"/>
        <c:numFmt formatCode="yyyy&quot;年&quot;m&quot;月&quot;" sourceLinked="1"/>
        <c:majorTickMark val="out"/>
        <c:minorTickMark val="none"/>
        <c:tickLblPos val="nextTo"/>
        <c:crossAx val="595143192"/>
        <c:crosses val="autoZero"/>
        <c:auto val="1"/>
        <c:lblOffset val="100"/>
        <c:baseTimeUnit val="months"/>
        <c:majorUnit val="1"/>
        <c:minorUnit val="1"/>
      </c:date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515812811742998"/>
          <c:y val="0.89461462334568997"/>
          <c:w val="0.54860422496133732"/>
          <c:h val="7.40175030385115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solidFill>
      <a:schemeClr val="bg1"/>
    </a:solidFill>
    <a:ln>
      <a:solidFill>
        <a:schemeClr val="bg1"/>
      </a:solidFill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7158179745137092"/>
          <c:y val="0.25189615920743558"/>
          <c:w val="0.66835070564537191"/>
          <c:h val="0.5099239365832718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会員数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Sheet1!$B$4:$B$9</c:f>
              <c:numCache>
                <c:formatCode>General</c:formatCode>
                <c:ptCount val="6"/>
                <c:pt idx="0">
                  <c:v>626669</c:v>
                </c:pt>
                <c:pt idx="1">
                  <c:v>678681</c:v>
                </c:pt>
                <c:pt idx="2">
                  <c:v>734089</c:v>
                </c:pt>
                <c:pt idx="3" formatCode="#,##0">
                  <c:v>809144</c:v>
                </c:pt>
                <c:pt idx="4" formatCode="#,##0">
                  <c:v>864490</c:v>
                </c:pt>
                <c:pt idx="5" formatCode="#,##0">
                  <c:v>912264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64921592"/>
        <c:axId val="664922248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医師会員数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Sheet1!$A$4:$A$9</c:f>
              <c:strCache>
                <c:ptCount val="6"/>
                <c:pt idx="0">
                  <c:v>2017年</c:v>
                </c:pt>
                <c:pt idx="1">
                  <c:v>2018年</c:v>
                </c:pt>
                <c:pt idx="2">
                  <c:v>2019年</c:v>
                </c:pt>
                <c:pt idx="3">
                  <c:v>2020年</c:v>
                </c:pt>
                <c:pt idx="4">
                  <c:v>2021年</c:v>
                </c:pt>
                <c:pt idx="5">
                  <c:v>2022年</c:v>
                </c:pt>
              </c:strCache>
            </c:strRef>
          </c:cat>
          <c:val>
            <c:numRef>
              <c:f>Sheet1!$C$4:$C$9</c:f>
              <c:numCache>
                <c:formatCode>General</c:formatCode>
                <c:ptCount val="6"/>
                <c:pt idx="0">
                  <c:v>154821</c:v>
                </c:pt>
                <c:pt idx="1">
                  <c:v>158868</c:v>
                </c:pt>
                <c:pt idx="2">
                  <c:v>169557</c:v>
                </c:pt>
                <c:pt idx="3">
                  <c:v>183234</c:v>
                </c:pt>
                <c:pt idx="4" formatCode="#,##0">
                  <c:v>196847</c:v>
                </c:pt>
                <c:pt idx="5" formatCode="#,##0">
                  <c:v>206298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997-4DC4-9961-C87330D1C75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64930448"/>
        <c:axId val="664924544"/>
      </c:lineChart>
      <c:catAx>
        <c:axId val="664921592"/>
        <c:scaling>
          <c:orientation val="minMax"/>
        </c:scaling>
        <c:delete val="0"/>
        <c:axPos val="b"/>
        <c:numFmt formatCode="@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7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2248"/>
        <c:crosses val="autoZero"/>
        <c:auto val="1"/>
        <c:lblAlgn val="ctr"/>
        <c:lblOffset val="100"/>
        <c:noMultiLvlLbl val="0"/>
      </c:catAx>
      <c:valAx>
        <c:axId val="664922248"/>
        <c:scaling>
          <c:orientation val="minMax"/>
          <c:max val="900000"/>
          <c:min val="400000"/>
        </c:scaling>
        <c:delete val="0"/>
        <c:axPos val="l"/>
        <c:majorGridlines>
          <c:spPr>
            <a:ln w="6350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_);[Red]\(#,##0\)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21592"/>
        <c:crosses val="autoZero"/>
        <c:crossBetween val="between"/>
        <c:majorUnit val="100000"/>
        <c:minorUnit val="50000"/>
      </c:valAx>
      <c:valAx>
        <c:axId val="664924544"/>
        <c:scaling>
          <c:orientation val="minMax"/>
        </c:scaling>
        <c:delete val="0"/>
        <c:axPos val="r"/>
        <c:numFmt formatCode="#,##0_);[Red]\(#,##0\)" sourceLinked="0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550" b="0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</a:defRPr>
            </a:pPr>
            <a:endParaRPr lang="ja-JP"/>
          </a:p>
        </c:txPr>
        <c:crossAx val="664930448"/>
        <c:crosses val="max"/>
        <c:crossBetween val="between"/>
      </c:valAx>
      <c:catAx>
        <c:axId val="6649304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66492454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4589589390853"/>
          <c:y val="0.88489614704199959"/>
          <c:w val="0.44669389908535589"/>
          <c:h val="0.112113293708085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</c:chart>
  <c:spPr>
    <a:noFill/>
    <a:ln w="6350">
      <a:noFill/>
    </a:ln>
    <a:effectLst/>
  </c:spPr>
  <c:txPr>
    <a:bodyPr/>
    <a:lstStyle/>
    <a:p>
      <a:pPr>
        <a:defRPr/>
      </a:pPr>
      <a:endParaRPr lang="ja-JP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0.11938</cdr:x>
      <cdr:y>0</cdr:y>
    </cdr:from>
    <cdr:to>
      <cdr:x>0.98407</cdr:x>
      <cdr:y>0.17627</cdr:y>
    </cdr:to>
    <cdr:sp macro="" textlink="">
      <cdr:nvSpPr>
        <cdr:cNvPr id="2" name="フローチャート: 処理 1">
          <a:extLst xmlns:a="http://schemas.openxmlformats.org/drawingml/2006/main">
            <a:ext uri="{FF2B5EF4-FFF2-40B4-BE49-F238E27FC236}">
              <a16:creationId xmlns:a16="http://schemas.microsoft.com/office/drawing/2014/main" id="{7085E422-B128-48D4-92E3-A32F3464D8EF}"/>
            </a:ext>
          </a:extLst>
        </cdr:cNvPr>
        <cdr:cNvSpPr/>
      </cdr:nvSpPr>
      <cdr:spPr>
        <a:xfrm xmlns:a="http://schemas.openxmlformats.org/drawingml/2006/main">
          <a:off x="399851" y="-2645844"/>
          <a:ext cx="2896267" cy="279190"/>
        </a:xfrm>
        <a:prstGeom xmlns:a="http://schemas.openxmlformats.org/drawingml/2006/main" prst="flowChartProcess">
          <a:avLst/>
        </a:prstGeom>
        <a:noFill xmlns:a="http://schemas.openxmlformats.org/drawingml/2006/main"/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ja-JP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4023992" y="2"/>
            <a:ext cx="3078428" cy="513508"/>
          </a:xfrm>
          <a:prstGeom prst="rect">
            <a:avLst/>
          </a:prstGeom>
        </p:spPr>
        <p:txBody>
          <a:bodyPr vert="horz" lIns="95494" tIns="47747" rIns="95494" bIns="47747" rtlCol="0"/>
          <a:lstStyle>
            <a:lvl1pPr algn="r">
              <a:defRPr sz="1300"/>
            </a:lvl1pPr>
          </a:lstStyle>
          <a:p>
            <a:fld id="{627E1DB6-724B-46F3-B03B-7B793836D239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57425" y="1279525"/>
            <a:ext cx="2589213" cy="34528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494" tIns="47747" rIns="95494" bIns="4774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710408" y="4925409"/>
            <a:ext cx="5683250" cy="4029879"/>
          </a:xfrm>
          <a:prstGeom prst="rect">
            <a:avLst/>
          </a:prstGeom>
        </p:spPr>
        <p:txBody>
          <a:bodyPr vert="horz" lIns="95494" tIns="47747" rIns="95494" bIns="4774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8" cy="513507"/>
          </a:xfrm>
          <a:prstGeom prst="rect">
            <a:avLst/>
          </a:prstGeom>
        </p:spPr>
        <p:txBody>
          <a:bodyPr vert="horz" lIns="95494" tIns="47747" rIns="95494" bIns="47747" rtlCol="0" anchor="b"/>
          <a:lstStyle>
            <a:lvl1pPr algn="r">
              <a:defRPr sz="1300"/>
            </a:lvl1pPr>
          </a:lstStyle>
          <a:p>
            <a:fld id="{557E29AC-A1B0-4FB1-BBC2-51E7794C9B1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00328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1pPr>
    <a:lvl2pPr marL="216027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2pPr>
    <a:lvl3pPr marL="432054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3pPr>
    <a:lvl4pPr marL="648081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4pPr>
    <a:lvl5pPr marL="864108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5pPr>
    <a:lvl6pPr marL="1080135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6pPr>
    <a:lvl7pPr marL="1296162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7pPr>
    <a:lvl8pPr marL="1512189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8pPr>
    <a:lvl9pPr marL="1728216" algn="l" defTabSz="432054" rtl="0" eaLnBrk="1" latinLnBrk="0" hangingPunct="1">
      <a:defRPr kumimoji="1" sz="56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9656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7E29AC-A1B0-4FB1-BBC2-51E7794C9B1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24645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図 11">
            <a:extLst>
              <a:ext uri="{FF2B5EF4-FFF2-40B4-BE49-F238E27FC236}">
                <a16:creationId xmlns:a16="http://schemas.microsoft.com/office/drawing/2014/main" id="{A2C456AE-504D-4594-B1E4-49A76BF694F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4C206F5-5708-4304-8A4D-C2F6E67DBAA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420A5813-9AC8-4633-BC4F-F0ABECF45673}"/>
              </a:ext>
            </a:extLst>
          </p:cNvPr>
          <p:cNvSpPr txBox="1"/>
          <p:nvPr userDrawn="1"/>
        </p:nvSpPr>
        <p:spPr>
          <a:xfrm>
            <a:off x="242646" y="8750302"/>
            <a:ext cx="1180131" cy="1252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altLang="ja-JP" sz="214" b="1" dirty="0">
                <a:solidFill>
                  <a:schemeClr val="bg1"/>
                </a:solidFill>
              </a:rPr>
              <a:t>[ </a:t>
            </a:r>
            <a:r>
              <a:rPr lang="ja-JP" altLang="de-DE" sz="214" b="1" dirty="0">
                <a:solidFill>
                  <a:schemeClr val="bg1"/>
                </a:solidFill>
              </a:rPr>
              <a:t>問い合わせ先</a:t>
            </a:r>
            <a:r>
              <a:rPr lang="de-DE" altLang="ja-JP" sz="214" b="1" dirty="0">
                <a:solidFill>
                  <a:schemeClr val="bg1"/>
                </a:solidFill>
              </a:rPr>
              <a:t> ] med-ad@nikkeibp.co.jp </a:t>
            </a:r>
            <a:r>
              <a:rPr lang="ja-JP" altLang="en-US" sz="214" b="1" dirty="0">
                <a:solidFill>
                  <a:schemeClr val="bg1"/>
                </a:solidFill>
              </a:rPr>
              <a:t>　</a:t>
            </a:r>
            <a:r>
              <a:rPr lang="de-DE" altLang="ja-JP" sz="214" b="1" dirty="0">
                <a:solidFill>
                  <a:schemeClr val="bg1"/>
                </a:solidFill>
              </a:rPr>
              <a:t>[ AD Web ] </a:t>
            </a:r>
            <a:r>
              <a:rPr lang="en-US" altLang="ja-JP" sz="214" b="1" dirty="0">
                <a:solidFill>
                  <a:srgbClr val="E8E8E8"/>
                </a:solidFill>
              </a:rPr>
              <a:t>https://www.nikkeibp.co.jp/ad/</a:t>
            </a:r>
            <a:endParaRPr lang="de-DE" altLang="ja-JP" sz="214" b="1" dirty="0">
              <a:solidFill>
                <a:srgbClr val="E8E8E8"/>
              </a:solidFill>
              <a:effectLst/>
            </a:endParaRPr>
          </a:p>
        </p:txBody>
      </p:sp>
      <p:sp>
        <p:nvSpPr>
          <p:cNvPr id="13" name="Rectangle 6">
            <a:extLst>
              <a:ext uri="{FF2B5EF4-FFF2-40B4-BE49-F238E27FC236}">
                <a16:creationId xmlns:a16="http://schemas.microsoft.com/office/drawing/2014/main" id="{B18B3678-3BE0-4110-B3ED-34D23A031DE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74707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65491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1105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B2CC6CE-94FB-4E9B-9E45-36B7468D08D5}"/>
              </a:ext>
            </a:extLst>
          </p:cNvPr>
          <p:cNvSpPr/>
          <p:nvPr userDrawn="1"/>
        </p:nvSpPr>
        <p:spPr>
          <a:xfrm>
            <a:off x="0" y="0"/>
            <a:ext cx="6858000" cy="154093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kumimoji="1" lang="ja-JP" altLang="en-US" sz="321" dirty="0"/>
          </a:p>
        </p:txBody>
      </p:sp>
      <p:pic>
        <p:nvPicPr>
          <p:cNvPr id="6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86FBA8F6-298B-4C9F-916C-BCAB0A87D48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4989" y="210978"/>
            <a:ext cx="1097837" cy="11189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30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35204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65920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45522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5144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5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49048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670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sp>
        <p:nvSpPr>
          <p:cNvPr id="10" name="正方形/長方形 9"/>
          <p:cNvSpPr/>
          <p:nvPr userDrawn="1"/>
        </p:nvSpPr>
        <p:spPr>
          <a:xfrm>
            <a:off x="4845446" y="13406"/>
            <a:ext cx="1816100" cy="952500"/>
          </a:xfrm>
          <a:prstGeom prst="rect">
            <a:avLst/>
          </a:prstGeom>
          <a:solidFill>
            <a:schemeClr val="bg1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pic>
        <p:nvPicPr>
          <p:cNvPr id="5" name="Picture 9"/>
          <p:cNvPicPr>
            <a:picLocks noChangeAspect="1" noChangeArrowheads="1"/>
          </p:cNvPicPr>
          <p:nvPr userDrawn="1"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53495" y="47274"/>
            <a:ext cx="911226" cy="9090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964113" y="230483"/>
            <a:ext cx="744538" cy="5617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平行四辺形 11"/>
          <p:cNvSpPr/>
          <p:nvPr userDrawn="1"/>
        </p:nvSpPr>
        <p:spPr>
          <a:xfrm>
            <a:off x="4343413" y="-2823"/>
            <a:ext cx="615919" cy="936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</p:spTree>
    <p:extLst>
      <p:ext uri="{BB962C8B-B14F-4D97-AF65-F5344CB8AC3E}">
        <p14:creationId xmlns:p14="http://schemas.microsoft.com/office/powerpoint/2010/main" val="26601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A1C64861-42A8-4F90-8895-146FD034824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"/>
            <a:ext cx="6858000" cy="952500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B8E34247-BB17-4563-A516-601F1A1585D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750304"/>
            <a:ext cx="6858000" cy="393700"/>
          </a:xfrm>
          <a:prstGeom prst="rect">
            <a:avLst/>
          </a:prstGeom>
        </p:spPr>
      </p:pic>
      <p:sp>
        <p:nvSpPr>
          <p:cNvPr id="7" name="テキスト ボックス 236"/>
          <p:cNvSpPr txBox="1">
            <a:spLocks noChangeArrowheads="1"/>
          </p:cNvSpPr>
          <p:nvPr userDrawn="1"/>
        </p:nvSpPr>
        <p:spPr bwMode="auto">
          <a:xfrm>
            <a:off x="154780" y="8753593"/>
            <a:ext cx="6221016" cy="1360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表示回数・配信数は目安であり、それらを保証するものではございません。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eaLnBrk="1" hangingPunct="1">
              <a:defRPr/>
            </a:pP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料金には別途消費税がかかります。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料金、枠数、仕様等は、予告なく変更する場合がございます。　</a:t>
            </a:r>
            <a:r>
              <a:rPr lang="en-US" altLang="ja-JP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sz="142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申込み、入稿については別途資料でご確認ください。</a:t>
            </a:r>
            <a:endParaRPr lang="en-US" altLang="ja-JP" sz="142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938E383-4B9C-465A-BF2A-FFA4BDB81A0F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375796" y="8769248"/>
            <a:ext cx="482204" cy="47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r" eaLnBrk="1" hangingPunct="1">
              <a:defRPr/>
            </a:pPr>
            <a:fld id="{4DE794FB-8E17-4B9B-B547-AF72D468D5E7}" type="slidenum">
              <a:rPr lang="en-US" altLang="ja-JP" sz="214" smtClean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pPr algn="r" eaLnBrk="1" hangingPunct="1">
                <a:defRPr/>
              </a:pPr>
              <a:t>‹#›</a:t>
            </a:fld>
            <a:endParaRPr lang="en-US" altLang="ja-JP" sz="214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2" name="平行四辺形 11"/>
          <p:cNvSpPr/>
          <p:nvPr userDrawn="1"/>
        </p:nvSpPr>
        <p:spPr>
          <a:xfrm>
            <a:off x="4019550" y="-2823"/>
            <a:ext cx="615919" cy="960000"/>
          </a:xfrm>
          <a:prstGeom prst="parallelogram">
            <a:avLst>
              <a:gd name="adj" fmla="val 36936"/>
            </a:avLst>
          </a:prstGeom>
          <a:solidFill>
            <a:srgbClr val="E8E8E8"/>
          </a:solidFill>
          <a:ln w="127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1"/>
          </a:p>
        </p:txBody>
      </p:sp>
      <p:grpSp>
        <p:nvGrpSpPr>
          <p:cNvPr id="11" name="グループ化 10"/>
          <p:cNvGrpSpPr/>
          <p:nvPr userDrawn="1"/>
        </p:nvGrpSpPr>
        <p:grpSpPr>
          <a:xfrm>
            <a:off x="4620222" y="2"/>
            <a:ext cx="2038747" cy="952500"/>
            <a:chOff x="6160294" y="0"/>
            <a:chExt cx="2718329" cy="714375"/>
          </a:xfrm>
        </p:grpSpPr>
        <p:sp>
          <p:nvSpPr>
            <p:cNvPr id="10" name="正方形/長方形 9"/>
            <p:cNvSpPr/>
            <p:nvPr userDrawn="1"/>
          </p:nvSpPr>
          <p:spPr>
            <a:xfrm>
              <a:off x="7007490" y="0"/>
              <a:ext cx="1871133" cy="714375"/>
            </a:xfrm>
            <a:prstGeom prst="rect">
              <a:avLst/>
            </a:prstGeom>
            <a:solidFill>
              <a:schemeClr val="bg1"/>
            </a:solidFill>
            <a:ln w="127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1"/>
            </a:p>
          </p:txBody>
        </p:sp>
        <p:pic>
          <p:nvPicPr>
            <p:cNvPr id="9" name="Picture 10"/>
            <p:cNvPicPr>
              <a:picLocks noChangeAspect="1" noChangeArrowheads="1"/>
            </p:cNvPicPr>
            <p:nvPr userDrawn="1"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160294" y="161131"/>
              <a:ext cx="2662237" cy="392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  <p:extLst>
      <p:ext uri="{BB962C8B-B14F-4D97-AF65-F5344CB8AC3E}">
        <p14:creationId xmlns:p14="http://schemas.microsoft.com/office/powerpoint/2010/main" val="21122173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5235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9032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3874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2130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63AEB-8BDA-4F0A-8AD9-8B44B8B3B2D2}" type="datetimeFigureOut">
              <a:rPr kumimoji="1" lang="ja-JP" altLang="en-US" smtClean="0"/>
              <a:t>2022/11/4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D61A3-9550-4E3B-ADCB-24D2230FFC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217912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342900" y="366184"/>
            <a:ext cx="61722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2291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42900" y="2133602"/>
            <a:ext cx="6172200" cy="60346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342901" y="8475138"/>
            <a:ext cx="1600200" cy="486833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214">
                <a:solidFill>
                  <a:srgbClr val="898989"/>
                </a:solidFill>
                <a:latin typeface="Calibri" pitchFamily="34" charset="0"/>
                <a:ea typeface="ＭＳ Ｐゴシック" pitchFamily="50" charset="-128"/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/>
              <a:pPr>
                <a:defRPr/>
              </a:pPr>
              <a:t>2022/11/4</a:t>
            </a:fld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2343151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214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596029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783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  <a:cs typeface="ＭＳ Ｐゴシック" charset="-128"/>
        </a:defRPr>
      </a:lvl5pPr>
      <a:lvl6pPr marL="8137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162740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24411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325481" algn="ctr" rtl="0" fontAlgn="base">
        <a:spcBef>
          <a:spcPct val="0"/>
        </a:spcBef>
        <a:spcAft>
          <a:spcPct val="0"/>
        </a:spcAft>
        <a:defRPr kumimoji="1" sz="783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61028" indent="-61028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57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132226" indent="-50856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498" kern="1200">
          <a:solidFill>
            <a:schemeClr val="tx1"/>
          </a:solidFill>
          <a:latin typeface="+mn-lt"/>
          <a:ea typeface="+mn-ea"/>
          <a:cs typeface="+mn-cs"/>
        </a:defRPr>
      </a:lvl2pPr>
      <a:lvl3pPr marL="20342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427" kern="1200">
          <a:solidFill>
            <a:schemeClr val="tx1"/>
          </a:solidFill>
          <a:latin typeface="+mn-lt"/>
          <a:ea typeface="+mn-ea"/>
          <a:cs typeface="+mn-cs"/>
        </a:defRPr>
      </a:lvl3pPr>
      <a:lvl4pPr marL="28479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4pPr>
      <a:lvl5pPr marL="366166" indent="-4068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5pPr>
      <a:lvl6pPr marL="44753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6pPr>
      <a:lvl7pPr marL="52890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7pPr>
      <a:lvl8pPr marL="610276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8pPr>
      <a:lvl9pPr marL="691647" indent="-40685" algn="l" defTabSz="162740" rtl="0" eaLnBrk="1" latinLnBrk="0" hangingPunct="1">
        <a:spcBef>
          <a:spcPct val="20000"/>
        </a:spcBef>
        <a:buFont typeface="Arial" pitchFamily="34" charset="0"/>
        <a:buChar char="•"/>
        <a:defRPr kumimoji="1" sz="35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1pPr>
      <a:lvl2pPr marL="8137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2pPr>
      <a:lvl3pPr marL="162740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3pPr>
      <a:lvl4pPr marL="24411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4pPr>
      <a:lvl5pPr marL="32548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5pPr>
      <a:lvl6pPr marL="40685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6pPr>
      <a:lvl7pPr marL="48822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7pPr>
      <a:lvl8pPr marL="56959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8pPr>
      <a:lvl9pPr marL="650961" algn="l" defTabSz="162740" rtl="0" eaLnBrk="1" latinLnBrk="0" hangingPunct="1">
        <a:defRPr kumimoji="1" sz="32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3A2838-0FA5-491C-8808-21028033F20F}" type="datetime1">
              <a:rPr lang="ja-JP" altLang="en-US" smtClean="0"/>
              <a:pPr>
                <a:defRPr/>
              </a:pPr>
              <a:t>2022/11/4</a:t>
            </a:fld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806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chart" Target="../charts/chart1.xml"/><Relationship Id="rId5" Type="http://schemas.openxmlformats.org/officeDocument/2006/relationships/image" Target="../media/image8.png"/><Relationship Id="rId4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8.png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65889701-8EFE-4397-8DC4-0D7566C802A5}"/>
              </a:ext>
            </a:extLst>
          </p:cNvPr>
          <p:cNvSpPr txBox="1"/>
          <p:nvPr/>
        </p:nvSpPr>
        <p:spPr>
          <a:xfrm>
            <a:off x="104115" y="37881"/>
            <a:ext cx="67227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Marketing</a:t>
            </a:r>
            <a:r>
              <a: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36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Report</a:t>
            </a:r>
            <a:endParaRPr lang="ja-JP" altLang="en-US" sz="36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40C6D4A9-6B97-486C-A4DA-16A9A6B8FCD2}"/>
              </a:ext>
            </a:extLst>
          </p:cNvPr>
          <p:cNvSpPr/>
          <p:nvPr/>
        </p:nvSpPr>
        <p:spPr>
          <a:xfrm>
            <a:off x="115101" y="4703295"/>
            <a:ext cx="5240670" cy="460133"/>
          </a:xfrm>
          <a:prstGeom prst="rect">
            <a:avLst/>
          </a:prstGeom>
          <a:solidFill>
            <a:srgbClr val="196D6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DI</a:t>
            </a:r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オンライン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6FF07C21-BCAA-48CD-8560-F14A84EF24D9}"/>
              </a:ext>
            </a:extLst>
          </p:cNvPr>
          <p:cNvSpPr/>
          <p:nvPr/>
        </p:nvSpPr>
        <p:spPr>
          <a:xfrm>
            <a:off x="127865" y="733808"/>
            <a:ext cx="5240670" cy="460133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endParaRPr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0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96136259-B17B-4204-AE60-A63DEC3115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27047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01F02091-DF1B-4E9A-8210-97109A87A9A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40384"/>
            <a:ext cx="904875" cy="318315"/>
          </a:xfrm>
          <a:prstGeom prst="rect">
            <a:avLst/>
          </a:prstGeom>
        </p:spPr>
      </p:pic>
      <p:sp>
        <p:nvSpPr>
          <p:cNvPr id="22" name="Rectangle 490">
            <a:extLst>
              <a:ext uri="{FF2B5EF4-FFF2-40B4-BE49-F238E27FC236}">
                <a16:creationId xmlns:a16="http://schemas.microsoft.com/office/drawing/2014/main" id="{C9DA814B-FEF9-4F87-BBDF-2D29763BCE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797218"/>
            <a:ext cx="3737844" cy="313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：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-</a:t>
            </a:r>
            <a:r>
              <a:rPr lang="en-US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ad@nikkeibp.co.jp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ja-JP" altLang="ja-JP" sz="1400" b="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="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="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23" name="図 22">
            <a:extLst>
              <a:ext uri="{FF2B5EF4-FFF2-40B4-BE49-F238E27FC236}">
                <a16:creationId xmlns:a16="http://schemas.microsoft.com/office/drawing/2014/main" id="{0CA3EC89-5751-4D2B-8FDE-59F3B619151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00192"/>
            <a:ext cx="910487" cy="254936"/>
          </a:xfrm>
          <a:prstGeom prst="rect">
            <a:avLst/>
          </a:prstGeom>
        </p:spPr>
      </p:pic>
      <p:sp>
        <p:nvSpPr>
          <p:cNvPr id="24" name="Rectangle 19">
            <a:extLst>
              <a:ext uri="{FF2B5EF4-FFF2-40B4-BE49-F238E27FC236}">
                <a16:creationId xmlns:a16="http://schemas.microsoft.com/office/drawing/2014/main" id="{61E5ACE6-7863-45F1-9ACB-C35FA87CE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9221" y="5209916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5" name="Rectangle 19">
            <a:extLst>
              <a:ext uri="{FF2B5EF4-FFF2-40B4-BE49-F238E27FC236}">
                <a16:creationId xmlns:a16="http://schemas.microsoft.com/office/drawing/2014/main" id="{45158D43-0C52-44DD-8715-4865748189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5622375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  4,029,727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129,991.2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</a:t>
            </a:r>
            <a:r>
              <a:rPr lang="en-US" altLang="ja-JP" sz="1800" dirty="0">
                <a:effectLst/>
                <a:latin typeface="游ゴシック" panose="020B0400000000000000" pitchFamily="50" charset="-128"/>
                <a:cs typeface="ＭＳ Ｐゴシック" panose="020B0600070205080204" pitchFamily="50" charset="-128"/>
              </a:rPr>
              <a:t>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2,912</a:t>
            </a:r>
            <a:r>
              <a:rPr lang="en-US" altLang="ja-JP" sz="1800" b="1" dirty="0">
                <a:effectLst/>
                <a:latin typeface="Meiryo UI" panose="020B0604030504040204" pitchFamily="50" charset="-128"/>
                <a:ea typeface="Meiryo UI" panose="020B0604030504040204" pitchFamily="50" charset="-128"/>
                <a:cs typeface="ＭＳ Ｐゴシック" panose="020B0600070205080204" pitchFamily="50" charset="-128"/>
              </a:rPr>
              <a:t>,092</a:t>
            </a:r>
            <a:endParaRPr lang="en-US" altLang="ja-JP" sz="1800" b="1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93,938.5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196D6B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196D6B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135,864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26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6" name="Rectangle 19">
            <a:extLst>
              <a:ext uri="{FF2B5EF4-FFF2-40B4-BE49-F238E27FC236}">
                <a16:creationId xmlns:a16="http://schemas.microsoft.com/office/drawing/2014/main" id="{037F24CE-1AE0-4DE4-AC85-9AB1BD93C2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5442" y="8158492"/>
            <a:ext cx="2585992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8" name="Rectangle 19">
            <a:extLst>
              <a:ext uri="{FF2B5EF4-FFF2-40B4-BE49-F238E27FC236}">
                <a16:creationId xmlns:a16="http://schemas.microsoft.com/office/drawing/2014/main" id="{59819BED-1BBD-436A-9B17-988B0CE45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328" y="1266450"/>
            <a:ext cx="4262150" cy="3099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4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2022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</a:t>
            </a:r>
            <a:r>
              <a:rPr lang="en-US" altLang="ja-JP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月ページビュー＆ユニークブラウザ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9" name="グラフ 28">
            <a:extLst>
              <a:ext uri="{FF2B5EF4-FFF2-40B4-BE49-F238E27FC236}">
                <a16:creationId xmlns:a16="http://schemas.microsoft.com/office/drawing/2014/main" id="{9616E8C7-047E-4F09-9C65-F576603718A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2670217"/>
              </p:ext>
            </p:extLst>
          </p:nvPr>
        </p:nvGraphicFramePr>
        <p:xfrm>
          <a:off x="2789810" y="1710609"/>
          <a:ext cx="4000587" cy="2812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0" name="Rectangle 19">
            <a:extLst>
              <a:ext uri="{FF2B5EF4-FFF2-40B4-BE49-F238E27FC236}">
                <a16:creationId xmlns:a16="http://schemas.microsoft.com/office/drawing/2014/main" id="{EEB5E1E7-1932-45C5-8333-B5C5C49B8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932" y="4166697"/>
            <a:ext cx="2494704" cy="217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※PV</a:t>
            </a:r>
            <a:r>
              <a:rPr lang="ja-JP" altLang="en-US" sz="800" dirty="0" err="1"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UB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の数値は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Atlas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によって集計されたデータです。</a:t>
            </a:r>
            <a:endParaRPr lang="en-US" altLang="ja-JP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1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6CF9646E-B877-4A56-9268-4016D1C34E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7482" y="750362"/>
            <a:ext cx="1009355" cy="4340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35E20D8-14FA-4F82-B008-DBFE71E8A8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5683" y="4788555"/>
            <a:ext cx="1194452" cy="334446"/>
          </a:xfrm>
          <a:prstGeom prst="rect">
            <a:avLst/>
          </a:prstGeom>
          <a:solidFill>
            <a:schemeClr val="bg1"/>
          </a:solidFill>
          <a:ln cmpd="dbl">
            <a:solidFill>
              <a:schemeClr val="bg1"/>
            </a:solidFill>
          </a:ln>
        </p:spPr>
      </p:pic>
      <p:sp>
        <p:nvSpPr>
          <p:cNvPr id="27" name="Rectangle 19">
            <a:extLst>
              <a:ext uri="{FF2B5EF4-FFF2-40B4-BE49-F238E27FC236}">
                <a16:creationId xmlns:a16="http://schemas.microsoft.com/office/drawing/2014/main" id="{8B162A30-FAEA-42F9-B912-0405D23E3F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8707" y="1687481"/>
            <a:ext cx="4262150" cy="243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t" anchorCtr="0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月間ページビュー</a:t>
            </a:r>
            <a:endParaRPr lang="en-US" altLang="ja-JP" sz="1400" u="sng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23,780,101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710,206.8</a:t>
            </a: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月間ユニークブラウザ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800" b="1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9,989,942</a:t>
            </a: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―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日平均：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322,256.2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endParaRPr lang="en-US" altLang="ja-JP" sz="1400" dirty="0">
              <a:solidFill>
                <a:srgbClr val="002C92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US" sz="1400" dirty="0">
                <a:solidFill>
                  <a:srgbClr val="002C92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◆</a:t>
            </a:r>
            <a:r>
              <a:rPr lang="ja-JP" altLang="en-US" sz="14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メール配信数</a:t>
            </a:r>
            <a:endParaRPr lang="en-US" altLang="ja-JP" sz="14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None/>
            </a:pPr>
            <a:r>
              <a:rPr lang="ja-JP" altLang="en-US" sz="1400" dirty="0">
                <a:latin typeface="Meiryo UI" panose="020B0604030504040204" pitchFamily="50" charset="-128"/>
                <a:ea typeface="Meiryo UI" panose="020B0604030504040204" pitchFamily="50" charset="-128"/>
              </a:rPr>
              <a:t>　    </a:t>
            </a:r>
            <a:r>
              <a:rPr lang="en-US" altLang="ja-JP" sz="18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621,728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10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月</a:t>
            </a:r>
            <a:r>
              <a:rPr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27</a:t>
            </a:r>
            <a:r>
              <a:rPr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日配信）</a:t>
            </a:r>
            <a:endParaRPr lang="ja-JP" altLang="en-GB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33" name="グラフ 32">
            <a:extLst>
              <a:ext uri="{FF2B5EF4-FFF2-40B4-BE49-F238E27FC236}">
                <a16:creationId xmlns:a16="http://schemas.microsoft.com/office/drawing/2014/main" id="{E86135E3-D72E-426E-AED4-3A8740E5D2B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7572162"/>
              </p:ext>
            </p:extLst>
          </p:nvPr>
        </p:nvGraphicFramePr>
        <p:xfrm>
          <a:off x="2789810" y="5494809"/>
          <a:ext cx="4018735" cy="29710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555096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59CA8B2-39E1-4647-87B2-438C93BBB8B0}"/>
              </a:ext>
            </a:extLst>
          </p:cNvPr>
          <p:cNvSpPr/>
          <p:nvPr/>
        </p:nvSpPr>
        <p:spPr>
          <a:xfrm>
            <a:off x="0" y="0"/>
            <a:ext cx="6858000" cy="546266"/>
          </a:xfrm>
          <a:prstGeom prst="rect">
            <a:avLst/>
          </a:prstGeom>
          <a:solidFill>
            <a:srgbClr val="002C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6275" tIns="8138" rIns="16275" bIns="8138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ja-JP" altLang="en-US" sz="321" dirty="0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C67CE4CE-0DA2-4C20-8012-E60705A887E8}"/>
              </a:ext>
            </a:extLst>
          </p:cNvPr>
          <p:cNvSpPr txBox="1"/>
          <p:nvPr/>
        </p:nvSpPr>
        <p:spPr>
          <a:xfrm>
            <a:off x="111455" y="63921"/>
            <a:ext cx="67227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400" b="1" dirty="0">
                <a:solidFill>
                  <a:schemeClr val="bg1">
                    <a:lumMod val="9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会員プロフィール</a:t>
            </a:r>
          </a:p>
        </p:txBody>
      </p:sp>
      <p:graphicFrame>
        <p:nvGraphicFramePr>
          <p:cNvPr id="10" name="表 9">
            <a:extLst>
              <a:ext uri="{FF2B5EF4-FFF2-40B4-BE49-F238E27FC236}">
                <a16:creationId xmlns:a16="http://schemas.microsoft.com/office/drawing/2014/main" id="{2813C46E-57BB-40EE-91C0-4DEFAA2BEB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8303854"/>
              </p:ext>
            </p:extLst>
          </p:nvPr>
        </p:nvGraphicFramePr>
        <p:xfrm>
          <a:off x="3507039" y="809535"/>
          <a:ext cx="3204749" cy="796953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5275">
                  <a:extLst>
                    <a:ext uri="{9D8B030D-6E8A-4147-A177-3AD203B41FA5}">
                      <a16:colId xmlns:a16="http://schemas.microsoft.com/office/drawing/2014/main" val="2634740935"/>
                    </a:ext>
                  </a:extLst>
                </a:gridCol>
                <a:gridCol w="845266">
                  <a:extLst>
                    <a:ext uri="{9D8B030D-6E8A-4147-A177-3AD203B41FA5}">
                      <a16:colId xmlns:a16="http://schemas.microsoft.com/office/drawing/2014/main" val="174140253"/>
                    </a:ext>
                  </a:extLst>
                </a:gridCol>
                <a:gridCol w="794208">
                  <a:extLst>
                    <a:ext uri="{9D8B030D-6E8A-4147-A177-3AD203B41FA5}">
                      <a16:colId xmlns:a16="http://schemas.microsoft.com/office/drawing/2014/main" val="301696358"/>
                    </a:ext>
                  </a:extLst>
                </a:gridCol>
              </a:tblGrid>
              <a:tr h="30456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診療科目</a:t>
                      </a:r>
                    </a:p>
                  </a:txBody>
                  <a:tcPr marL="56777" marR="56777" marT="14567" marB="14567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lang="en-US" altLang="ja-JP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lang="ja-JP" altLang="en-US" sz="1000" b="0" i="0" u="none" strike="noStrike" dirty="0">
                          <a:solidFill>
                            <a:schemeClr val="bg1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 marL="9525" marR="9525" marT="9525" marB="0" anchor="ctr"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04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64,244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63,928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78907007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7,873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7,815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23676689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14,770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14,707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098437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内分泌代謝内科・糖尿病科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5,733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8062544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腎臓内科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4,493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4,474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170972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血液内科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2,545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1871843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神経内科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4,866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9581906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腫瘍内科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737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0216648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心療内科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2,110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85446689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3,828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3,799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9478165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心臓血管外科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2,566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2,559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5629600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呼吸器外科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1,833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2817084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消化器外科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8,156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9381943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脳神経外科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5,379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5,356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7124542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693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41905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12,022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11,993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3569365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整形外科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11,698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11,646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34389172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形成外科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1,929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01681440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口腔外科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40460609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その他の外科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1,485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1,474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45954568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循環器科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14,016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2154887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アレルギー科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2,744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2,733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5807564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リウマチ科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3,100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3,093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915230352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老年科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1,350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604913769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総合診療科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1,674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1,658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72737178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精神科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8,610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8,566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90427200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小児科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14,386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14,335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8629383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リハビリテーション科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4,269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4,258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1215223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産婦人科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6,976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6,935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69698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乳腺科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539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05717187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眼科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4,596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4,569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1942370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耳鼻咽喉科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4,645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4,630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290067364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皮膚科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6,117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6,087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228405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泌尿器科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4,641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4,623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715878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放射線科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4,319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4,296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9077595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麻酔科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6,457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6,428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6431593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緩和ケア科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633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700940093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救急・</a:t>
                      </a: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ICU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5,430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5,408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506340916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性病科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817334945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肛門科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729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725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685833300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基礎医学系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1,744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13318221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病理科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612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604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593774361"/>
                  </a:ext>
                </a:extLst>
              </a:tr>
              <a:tr h="178575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 その他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16,406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16,306 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310531175"/>
                  </a:ext>
                </a:extLst>
              </a:tr>
            </a:tbl>
          </a:graphicData>
        </a:graphic>
      </p:graphicFrame>
      <p:sp>
        <p:nvSpPr>
          <p:cNvPr id="15" name="Rectangle 19">
            <a:extLst>
              <a:ext uri="{FF2B5EF4-FFF2-40B4-BE49-F238E27FC236}">
                <a16:creationId xmlns:a16="http://schemas.microsoft.com/office/drawing/2014/main" id="{71181ED6-7782-4981-9A92-A3C514764C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3637" y="565979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GB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診療科目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6" name="グラフ 15">
            <a:extLst>
              <a:ext uri="{FF2B5EF4-FFF2-40B4-BE49-F238E27FC236}">
                <a16:creationId xmlns:a16="http://schemas.microsoft.com/office/drawing/2014/main" id="{63EC7497-FF18-4845-9DBB-ABD23726C5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07838288"/>
              </p:ext>
            </p:extLst>
          </p:nvPr>
        </p:nvGraphicFramePr>
        <p:xfrm>
          <a:off x="59449" y="969595"/>
          <a:ext cx="3459465" cy="17264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表 8">
            <a:extLst>
              <a:ext uri="{FF2B5EF4-FFF2-40B4-BE49-F238E27FC236}">
                <a16:creationId xmlns:a16="http://schemas.microsoft.com/office/drawing/2014/main" id="{39286CF6-F913-4DBB-AC59-7DF1CD8EDB9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227250"/>
              </p:ext>
            </p:extLst>
          </p:nvPr>
        </p:nvGraphicFramePr>
        <p:xfrm>
          <a:off x="74293" y="2931955"/>
          <a:ext cx="3357676" cy="13608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3544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588378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009402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626352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日</a:t>
                      </a:r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3823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医師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206,298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歯科医師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9,577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168,500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182,618</a:t>
                      </a:r>
                    </a:p>
                  </a:txBody>
                  <a:tcPr marL="6350" marR="6350" marT="6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7,826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看護師・准看護師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64,757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診療所理事長・院長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29,972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保健師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F2DCDB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3,785</a:t>
                      </a:r>
                    </a:p>
                  </a:txBody>
                  <a:tcPr marL="7620" marR="7620" marT="7620" marB="0" anchor="ctr">
                    <a:solidFill>
                      <a:srgbClr val="F2DC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kumimoji="1" lang="ja-JP" altLang="en-US" sz="9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助産師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E6B9B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2,043 </a:t>
                      </a:r>
                    </a:p>
                  </a:txBody>
                  <a:tcPr marL="7620" marR="7620" marT="7620" marB="0" anchor="ctr">
                    <a:solidFill>
                      <a:srgbClr val="E6B9B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932AA05-D0CC-4DCB-8B3C-C5A4C5E16D9E}"/>
              </a:ext>
            </a:extLst>
          </p:cNvPr>
          <p:cNvSpPr txBox="1"/>
          <p:nvPr/>
        </p:nvSpPr>
        <p:spPr>
          <a:xfrm>
            <a:off x="-4535" y="7640122"/>
            <a:ext cx="34655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では、症例の解説記事などの閲覧を医師に限定するため、厳格な医師認証システムを導入しています。この認証システムは、氏名やメールアドレスなどの基本項目に加え、「卒業大学」や「卒業年次」など詳細な情報を入力し、医師であることを確認。さらに「登録完了のお知らせ」を勤務先に郵送することで、在籍確認をおこなっています。</a:t>
            </a:r>
          </a:p>
          <a:p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本人が詳細な情報を登録し、さらに在籍確認で認証された医師が日経メディカル</a:t>
            </a:r>
            <a:r>
              <a:rPr lang="en-US" altLang="ja-JP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800" dirty="0">
                <a:latin typeface="Meiryo UI" panose="020B0604030504040204" pitchFamily="50" charset="-128"/>
                <a:ea typeface="Meiryo UI" panose="020B0604030504040204" pitchFamily="50" charset="-128"/>
              </a:rPr>
              <a:t>の読者です。情報収集の意識が高く、かつアクティブな「医師会員」が多く集まっているのです。</a:t>
            </a:r>
            <a:endParaRPr kumimoji="1" lang="ja-JP" altLang="en-US" sz="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2" name="Rectangle 19">
            <a:extLst>
              <a:ext uri="{FF2B5EF4-FFF2-40B4-BE49-F238E27FC236}">
                <a16:creationId xmlns:a16="http://schemas.microsoft.com/office/drawing/2014/main" id="{EF607FDC-91BC-4F95-B398-3CF70D35C3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1875" y="7425510"/>
            <a:ext cx="359382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日経メディカル </a:t>
            </a:r>
            <a:r>
              <a:rPr lang="en-US" altLang="ja-JP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Online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の医師認証システム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11" name="表 10">
            <a:extLst>
              <a:ext uri="{FF2B5EF4-FFF2-40B4-BE49-F238E27FC236}">
                <a16:creationId xmlns:a16="http://schemas.microsoft.com/office/drawing/2014/main" id="{3956CB92-20D7-4AFB-972A-049B558CE5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019959"/>
              </p:ext>
            </p:extLst>
          </p:nvPr>
        </p:nvGraphicFramePr>
        <p:xfrm>
          <a:off x="39189" y="4368685"/>
          <a:ext cx="3370904" cy="1754777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64523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878305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847367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</a:tblGrid>
              <a:tr h="215672">
                <a:tc gridSpan="3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 属性内訳   　       　 　    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　  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2022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</a:t>
                      </a:r>
                      <a:r>
                        <a:rPr kumimoji="1" lang="en-US" altLang="ja-JP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</a:t>
                      </a:r>
                      <a:r>
                        <a:rPr kumimoji="1" lang="ja-JP" altLang="en-US" sz="900" b="1" dirty="0">
                          <a:solidFill>
                            <a:schemeClr val="bg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月</a:t>
                      </a:r>
                    </a:p>
                  </a:txBody>
                  <a:tcPr>
                    <a:solidFill>
                      <a:srgbClr val="196D6B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8,489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薬剤師（薬局開設）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9,763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9,685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薬剤師（薬局勤務）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97,083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96,403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薬剤師（病医院勤務）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32,104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31,772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薬剤師（製薬企業勤務）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9,126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9,084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4038454798"/>
                  </a:ext>
                </a:extLst>
              </a:tr>
              <a:tr h="215535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薬剤師（医薬品卸勤務）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2,211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2,197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3026066495"/>
                  </a:ext>
                </a:extLst>
              </a:tr>
              <a:tr h="232967">
                <a:tc>
                  <a:txBody>
                    <a:bodyPr/>
                    <a:lstStyle/>
                    <a:p>
                      <a:r>
                        <a:rPr kumimoji="1" lang="ja-JP" altLang="en-US" sz="8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薬剤師（その他）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23,847</a:t>
                      </a:r>
                    </a:p>
                  </a:txBody>
                  <a:tcPr marL="6350" marR="6350" marT="6350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23,692</a:t>
                      </a:r>
                    </a:p>
                  </a:txBody>
                  <a:tcPr marL="6350" marR="6350" marT="6350" marB="0" anchor="ctr"/>
                </a:tc>
                <a:extLst>
                  <a:ext uri="{0D108BD9-81ED-4DB2-BD59-A6C34878D82A}">
                    <a16:rowId xmlns:a16="http://schemas.microsoft.com/office/drawing/2014/main" val="1196010367"/>
                  </a:ext>
                </a:extLst>
              </a:tr>
            </a:tbl>
          </a:graphicData>
        </a:graphic>
      </p:graphicFrame>
      <p:pic>
        <p:nvPicPr>
          <p:cNvPr id="13" name="Picture 2" descr="https://www.nikkeibp.co.jp/images/houjin/ad/2017/logo/NMO.png">
            <a:extLst>
              <a:ext uri="{FF2B5EF4-FFF2-40B4-BE49-F238E27FC236}">
                <a16:creationId xmlns:a16="http://schemas.microsoft.com/office/drawing/2014/main" id="{4E0F3E3A-7460-487A-8981-1A21496DE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979" y="8762672"/>
            <a:ext cx="802305" cy="344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3C949898-1A29-4BE7-A0A8-9783C14152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28" y="8776009"/>
            <a:ext cx="904875" cy="318315"/>
          </a:xfrm>
          <a:prstGeom prst="rect">
            <a:avLst/>
          </a:prstGeom>
        </p:spPr>
      </p:pic>
      <p:sp>
        <p:nvSpPr>
          <p:cNvPr id="17" name="Rectangle 490">
            <a:extLst>
              <a:ext uri="{FF2B5EF4-FFF2-40B4-BE49-F238E27FC236}">
                <a16:creationId xmlns:a16="http://schemas.microsoft.com/office/drawing/2014/main" id="{2FEE9CBE-C859-4031-BA3A-DE0EBA6553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02348" y="8823654"/>
            <a:ext cx="3737844" cy="3795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B8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【お問い合わせ】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日経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BP </a:t>
            </a:r>
            <a:r>
              <a:rPr lang="ja-JP" altLang="en-US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医療メディア広告部：</a:t>
            </a:r>
            <a:r>
              <a:rPr lang="en-US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nm-ad@nikkeibp.co.jp</a:t>
            </a:r>
          </a:p>
          <a:p>
            <a:pPr>
              <a:lnSpc>
                <a:spcPct val="100000"/>
              </a:lnSpc>
              <a:spcBef>
                <a:spcPct val="0"/>
              </a:spcBef>
              <a:buNone/>
            </a:pPr>
            <a:r>
              <a:rPr lang="ja-JP" altLang="ja-JP" sz="1400" baseline="30000" dirty="0">
                <a:latin typeface="Meiryo UI" panose="020B0604030504040204" pitchFamily="50" charset="-128"/>
                <a:ea typeface="Meiryo UI" panose="020B0604030504040204" pitchFamily="50" charset="-128"/>
              </a:rPr>
              <a:t>TEL.03-6811-8036</a:t>
            </a:r>
            <a:r>
              <a:rPr lang="ja-JP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FAX.</a:t>
            </a:r>
            <a:r>
              <a:rPr lang="ja-JP" altLang="en-US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en-US" altLang="ja-JP" sz="1400" baseline="30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050-3153-7277</a:t>
            </a:r>
            <a:endParaRPr lang="en-GB" altLang="ja-JP" sz="1400" baseline="30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7128C2A5-2F2F-4185-A375-FE6C9094F1E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0947" y="8823942"/>
            <a:ext cx="910487" cy="254936"/>
          </a:xfrm>
          <a:prstGeom prst="rect">
            <a:avLst/>
          </a:prstGeom>
        </p:spPr>
      </p:pic>
      <p:sp>
        <p:nvSpPr>
          <p:cNvPr id="19" name="Rectangle 19">
            <a:extLst>
              <a:ext uri="{FF2B5EF4-FFF2-40B4-BE49-F238E27FC236}">
                <a16:creationId xmlns:a16="http://schemas.microsoft.com/office/drawing/2014/main" id="{8FD63C78-3DC2-473B-BB88-F559FB7925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168" y="2649526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en-GB" altLang="ja-JP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主要会員属性</a:t>
            </a:r>
            <a:endParaRPr lang="ja-JP" altLang="en-GB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20" name="表 19">
            <a:extLst>
              <a:ext uri="{FF2B5EF4-FFF2-40B4-BE49-F238E27FC236}">
                <a16:creationId xmlns:a16="http://schemas.microsoft.com/office/drawing/2014/main" id="{2C7DCDB7-C513-4069-8F4C-45AB96B500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32940"/>
              </p:ext>
            </p:extLst>
          </p:nvPr>
        </p:nvGraphicFramePr>
        <p:xfrm>
          <a:off x="59449" y="6267504"/>
          <a:ext cx="3357676" cy="1132248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258712">
                  <a:extLst>
                    <a:ext uri="{9D8B030D-6E8A-4147-A177-3AD203B41FA5}">
                      <a16:colId xmlns:a16="http://schemas.microsoft.com/office/drawing/2014/main" val="1382002172"/>
                    </a:ext>
                  </a:extLst>
                </a:gridCol>
                <a:gridCol w="463210">
                  <a:extLst>
                    <a:ext uri="{9D8B030D-6E8A-4147-A177-3AD203B41FA5}">
                      <a16:colId xmlns:a16="http://schemas.microsoft.com/office/drawing/2014/main" val="904701165"/>
                    </a:ext>
                  </a:extLst>
                </a:gridCol>
                <a:gridCol w="1199336">
                  <a:extLst>
                    <a:ext uri="{9D8B030D-6E8A-4147-A177-3AD203B41FA5}">
                      <a16:colId xmlns:a16="http://schemas.microsoft.com/office/drawing/2014/main" val="815325287"/>
                    </a:ext>
                  </a:extLst>
                </a:gridCol>
                <a:gridCol w="436418">
                  <a:extLst>
                    <a:ext uri="{9D8B030D-6E8A-4147-A177-3AD203B41FA5}">
                      <a16:colId xmlns:a16="http://schemas.microsoft.com/office/drawing/2014/main" val="4138261006"/>
                    </a:ext>
                  </a:extLst>
                </a:gridCol>
              </a:tblGrid>
              <a:tr h="278808">
                <a:tc gridSpan="4">
                  <a:txBody>
                    <a:bodyPr/>
                    <a:lstStyle/>
                    <a:p>
                      <a:pPr algn="l"/>
                      <a:r>
                        <a:rPr kumimoji="1" lang="ja-JP" altLang="en-US" sz="900" b="1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勤務医の病床数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7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solidFill>
                      <a:srgbClr val="002C9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1784528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診療所（無床）</a:t>
                      </a:r>
                      <a:endParaRPr kumimoji="1" lang="en-US" altLang="ja-JP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18, 390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15,083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40879102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診療所（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3,084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34,333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40548323"/>
                  </a:ext>
                </a:extLst>
              </a:tr>
              <a:tr h="149915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20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7,228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500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床以上）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67,749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60185854"/>
                  </a:ext>
                </a:extLst>
              </a:tr>
              <a:tr h="194102"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病院（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100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～</a:t>
                      </a:r>
                      <a:r>
                        <a:rPr kumimoji="1" lang="en-US" altLang="ja-JP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199</a:t>
                      </a:r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床）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14,444 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その他</a:t>
                      </a:r>
                      <a:endParaRPr kumimoji="1" lang="ja-JP" altLang="en-US" sz="8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altLang="ja-JP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6,495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11944664"/>
                  </a:ext>
                </a:extLst>
              </a:tr>
            </a:tbl>
          </a:graphicData>
        </a:graphic>
      </p:graphicFrame>
      <p:sp>
        <p:nvSpPr>
          <p:cNvPr id="21" name="Rectangle 19">
            <a:extLst>
              <a:ext uri="{FF2B5EF4-FFF2-40B4-BE49-F238E27FC236}">
                <a16:creationId xmlns:a16="http://schemas.microsoft.com/office/drawing/2014/main" id="{690558B8-9BD0-4669-B489-057A4705C4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95" y="582522"/>
            <a:ext cx="1731963" cy="2791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>
              <a:lnSpc>
                <a:spcPct val="93000"/>
              </a:lnSpc>
              <a:spcBef>
                <a:spcPts val="8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lnSpc>
                <a:spcPct val="93000"/>
              </a:lnSpc>
              <a:spcBef>
                <a:spcPts val="7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lnSpc>
                <a:spcPct val="93000"/>
              </a:lnSpc>
              <a:spcBef>
                <a:spcPts val="6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lnSpc>
                <a:spcPct val="93000"/>
              </a:lnSpc>
              <a:spcBef>
                <a:spcPts val="50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Arial" panose="020B0604020202020204" pitchFamily="34" charset="0"/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Clr>
                <a:srgbClr val="FFB518"/>
              </a:buClr>
              <a:buFont typeface="Arial" panose="020B0604020202020204" pitchFamily="34" charset="0"/>
              <a:buNone/>
            </a:pPr>
            <a:r>
              <a:rPr lang="ja-JP" altLang="en-GB" sz="1200" dirty="0">
                <a:solidFill>
                  <a:srgbClr val="4B4479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■</a:t>
            </a:r>
            <a:r>
              <a:rPr lang="ja-JP" altLang="en-US" sz="12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会員登録数の推移</a:t>
            </a:r>
            <a:endParaRPr lang="ja-JP" altLang="en-GB" sz="12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フローチャート: 処理 21">
            <a:extLst>
              <a:ext uri="{FF2B5EF4-FFF2-40B4-BE49-F238E27FC236}">
                <a16:creationId xmlns:a16="http://schemas.microsoft.com/office/drawing/2014/main" id="{EB0F44AD-6250-4090-BBBA-67036DEBAB2C}"/>
              </a:ext>
            </a:extLst>
          </p:cNvPr>
          <p:cNvSpPr/>
          <p:nvPr/>
        </p:nvSpPr>
        <p:spPr>
          <a:xfrm>
            <a:off x="59449" y="1008163"/>
            <a:ext cx="3316875" cy="378060"/>
          </a:xfrm>
          <a:prstGeom prst="flowChartProcess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60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会員　　　　　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567,808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626,669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678,681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734,089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864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,490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912</a:t>
            </a:r>
            <a:r>
              <a:rPr lang="en-US" altLang="ja-JP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,264</a:t>
            </a:r>
            <a:r>
              <a:rPr kumimoji="1" lang="ja-JP" altLang="en-US" sz="550" b="1" dirty="0">
                <a:solidFill>
                  <a:schemeClr val="accent1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　　</a:t>
            </a:r>
            <a:endParaRPr kumimoji="1" lang="en-US" altLang="ja-JP" sz="600" b="1" dirty="0">
              <a:solidFill>
                <a:schemeClr val="accent1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60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医師会員　　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143,323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154,821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158,868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  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169,557</a:t>
            </a:r>
            <a:r>
              <a:rPr kumimoji="1"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kumimoji="1"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196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,847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　</a:t>
            </a:r>
            <a:r>
              <a:rPr lang="en-US" altLang="ja-JP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206,298</a:t>
            </a:r>
            <a:r>
              <a:rPr lang="ja-JP" altLang="en-US" sz="550" b="1" dirty="0">
                <a:solidFill>
                  <a:schemeClr val="accent2">
                    <a:lumMod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人</a:t>
            </a:r>
            <a:endParaRPr kumimoji="1" lang="ja-JP" altLang="en-US" sz="550" b="1" dirty="0">
              <a:solidFill>
                <a:schemeClr val="accent2">
                  <a:lumMod val="75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2790987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127">
          <a:solidFill>
            <a:schemeClr val="tx1"/>
          </a:solidFill>
        </a:ln>
      </a:spPr>
      <a:bodyPr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51BCF592701B74FB95E0F63F34B3E8C" ma:contentTypeVersion="18" ma:contentTypeDescription="新しいドキュメントを作成します。" ma:contentTypeScope="" ma:versionID="232a577d1b21f62a71791c9b0cbe5165">
  <xsd:schema xmlns:xsd="http://www.w3.org/2001/XMLSchema" xmlns:xs="http://www.w3.org/2001/XMLSchema" xmlns:p="http://schemas.microsoft.com/office/2006/metadata/properties" xmlns:ns2="dc369000-971c-4de2-98e9-ecd6e5b4885d" xmlns:ns3="eb54e04a-f2ad-4feb-b211-739ca8db5bc3" targetNamespace="http://schemas.microsoft.com/office/2006/metadata/properties" ma:root="true" ma:fieldsID="e09b5b7c7cc358b8c83950fde95fc5e1" ns2:_="" ns3:_="">
    <xsd:import namespace="dc369000-971c-4de2-98e9-ecd6e5b4885d"/>
    <xsd:import namespace="eb54e04a-f2ad-4feb-b211-739ca8db5bc3"/>
    <xsd:element name="properties">
      <xsd:complexType>
        <xsd:sequence>
          <xsd:element name="documentManagement">
            <xsd:complexType>
              <xsd:all>
                <xsd:element ref="ns2:_x5099__x8003_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369000-971c-4de2-98e9-ecd6e5b4885d" elementFormDefault="qualified">
    <xsd:import namespace="http://schemas.microsoft.com/office/2006/documentManagement/types"/>
    <xsd:import namespace="http://schemas.microsoft.com/office/infopath/2007/PartnerControls"/>
    <xsd:element name="_x5099__x8003_" ma:index="8" nillable="true" ma:displayName="備考" ma:internalName="_x5099__x8003_">
      <xsd:simpleType>
        <xsd:restriction base="dms:Text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54bca362-144e-4619-a219-53031a33eb2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54e04a-f2ad-4feb-b211-739ca8db5bc3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c8e9ca5-de69-4118-913c-c881dbe0963c}" ma:internalName="TaxCatchAll" ma:showField="CatchAllData" ma:web="eb54e04a-f2ad-4feb-b211-739ca8db5bc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b54e04a-f2ad-4feb-b211-739ca8db5bc3" xsi:nil="true"/>
    <_x5099__x8003_ xmlns="dc369000-971c-4de2-98e9-ecd6e5b4885d" xsi:nil="true"/>
    <lcf76f155ced4ddcb4097134ff3c332f xmlns="dc369000-971c-4de2-98e9-ecd6e5b4885d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CECE75D-7EF8-4197-A2F0-F391FD6098C5}"/>
</file>

<file path=customXml/itemProps2.xml><?xml version="1.0" encoding="utf-8"?>
<ds:datastoreItem xmlns:ds="http://schemas.openxmlformats.org/officeDocument/2006/customXml" ds:itemID="{A1FBFEF2-D3F2-43D5-9B77-2021C9EEE0D0}"/>
</file>

<file path=customXml/itemProps3.xml><?xml version="1.0" encoding="utf-8"?>
<ds:datastoreItem xmlns:ds="http://schemas.openxmlformats.org/officeDocument/2006/customXml" ds:itemID="{6B087E15-7C5C-46AE-BF2B-29D3CE8D86C5}"/>
</file>

<file path=docProps/app.xml><?xml version="1.0" encoding="utf-8"?>
<Properties xmlns="http://schemas.openxmlformats.org/officeDocument/2006/extended-properties" xmlns:vt="http://schemas.openxmlformats.org/officeDocument/2006/docPropsVTypes">
  <TotalTime>4958</TotalTime>
  <Words>725</Words>
  <Application>Microsoft Office PowerPoint</Application>
  <PresentationFormat>画面に合わせる (4:3)</PresentationFormat>
  <Paragraphs>232</Paragraphs>
  <Slides>2</Slides>
  <Notes>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Meiryo UI</vt:lpstr>
      <vt:lpstr>メイリオ</vt:lpstr>
      <vt:lpstr>游ゴシック</vt:lpstr>
      <vt:lpstr>Arial</vt:lpstr>
      <vt:lpstr>Calibri</vt:lpstr>
      <vt:lpstr>Calibri Light</vt:lpstr>
      <vt:lpstr>1_Office テーマ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泰一</dc:creator>
  <cp:lastModifiedBy>嶋 俊作</cp:lastModifiedBy>
  <cp:revision>280</cp:revision>
  <cp:lastPrinted>2022-02-03T23:40:13Z</cp:lastPrinted>
  <dcterms:created xsi:type="dcterms:W3CDTF">2019-12-06T01:09:11Z</dcterms:created>
  <dcterms:modified xsi:type="dcterms:W3CDTF">2022-11-04T07:58:42Z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0x010100A51BCF592701B74FB95E0F63F34B3E8C</vt:lpwstr>
  </property>
</Properties>
</file>