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2850" cy="10075863"/>
  <p:notesSz cx="7104063" cy="10234613"/>
  <p:defaultTextStyle>
    <a:defPPr>
      <a:defRPr lang="en-GB"/>
    </a:defPPr>
    <a:lvl1pPr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1pPr>
    <a:lvl2pPr marL="4572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2pPr>
    <a:lvl3pPr marL="9144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3pPr>
    <a:lvl4pPr marL="13716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4pPr>
    <a:lvl5pPr marL="1828800" algn="l" defTabSz="449263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bg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40">
          <p15:clr>
            <a:srgbClr val="A4A3A4"/>
          </p15:clr>
        </p15:guide>
        <p15:guide id="2" pos="2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88" userDrawn="1">
          <p15:clr>
            <a:srgbClr val="A4A3A4"/>
          </p15:clr>
        </p15:guide>
        <p15:guide id="2" pos="227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402979"/>
    <a:srgbClr val="3B2670"/>
    <a:srgbClr val="422159"/>
    <a:srgbClr val="421B49"/>
    <a:srgbClr val="6600CC"/>
    <a:srgbClr val="2B1557"/>
    <a:srgbClr val="4B44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9877" autoAdjust="0"/>
  </p:normalViewPr>
  <p:slideViewPr>
    <p:cSldViewPr>
      <p:cViewPr varScale="1">
        <p:scale>
          <a:sx n="54" d="100"/>
          <a:sy n="54" d="100"/>
        </p:scale>
        <p:origin x="1852" y="72"/>
      </p:cViewPr>
      <p:guideLst>
        <p:guide orient="horz" pos="1540"/>
        <p:guide pos="250"/>
      </p:guideLst>
    </p:cSldViewPr>
  </p:slideViewPr>
  <p:outlineViewPr>
    <p:cViewPr>
      <p:scale>
        <a:sx n="100" d="100"/>
        <a:sy n="100" d="100"/>
      </p:scale>
      <p:origin x="-786" y="-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88"/>
        <p:guide pos="227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305100252064718"/>
          <c:y val="9.9284284361145336E-2"/>
          <c:w val="0.78196933941809188"/>
          <c:h val="0.643889324553246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00CC99">
                <a:lumMod val="75000"/>
              </a:srgbClr>
            </a:solidFill>
          </c:spPr>
          <c:invertIfNegative val="0"/>
          <c:cat>
            <c:numRef>
              <c:f>Sheet1!$A$76:$A$292</c:f>
              <c:numCache>
                <c:formatCode>yyyy"年"m"月"</c:formatCode>
                <c:ptCount val="217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  <c:pt idx="28">
                  <c:v>44743</c:v>
                </c:pt>
                <c:pt idx="29">
                  <c:v>44774</c:v>
                </c:pt>
                <c:pt idx="30">
                  <c:v>44805</c:v>
                </c:pt>
                <c:pt idx="31">
                  <c:v>44835</c:v>
                </c:pt>
                <c:pt idx="32">
                  <c:v>44866</c:v>
                </c:pt>
                <c:pt idx="33">
                  <c:v>44896</c:v>
                </c:pt>
                <c:pt idx="34">
                  <c:v>44927</c:v>
                </c:pt>
                <c:pt idx="35">
                  <c:v>44958</c:v>
                </c:pt>
                <c:pt idx="36">
                  <c:v>44986</c:v>
                </c:pt>
                <c:pt idx="37">
                  <c:v>45017</c:v>
                </c:pt>
                <c:pt idx="38">
                  <c:v>45047</c:v>
                </c:pt>
                <c:pt idx="39">
                  <c:v>45078</c:v>
                </c:pt>
                <c:pt idx="40">
                  <c:v>45108</c:v>
                </c:pt>
                <c:pt idx="41">
                  <c:v>45139</c:v>
                </c:pt>
              </c:numCache>
            </c:numRef>
          </c:cat>
          <c:val>
            <c:numRef>
              <c:f>Sheet1!$B$76:$B$292</c:f>
              <c:numCache>
                <c:formatCode>#,##0</c:formatCode>
                <c:ptCount val="217"/>
                <c:pt idx="0">
                  <c:v>1360264</c:v>
                </c:pt>
                <c:pt idx="1">
                  <c:v>3180880</c:v>
                </c:pt>
                <c:pt idx="2">
                  <c:v>1893634</c:v>
                </c:pt>
                <c:pt idx="3">
                  <c:v>1177092</c:v>
                </c:pt>
                <c:pt idx="4">
                  <c:v>1275004</c:v>
                </c:pt>
                <c:pt idx="5">
                  <c:v>1040840</c:v>
                </c:pt>
                <c:pt idx="6">
                  <c:v>729391</c:v>
                </c:pt>
                <c:pt idx="7">
                  <c:v>705262</c:v>
                </c:pt>
                <c:pt idx="8">
                  <c:v>751377</c:v>
                </c:pt>
                <c:pt idx="9">
                  <c:v>776732</c:v>
                </c:pt>
                <c:pt idx="10">
                  <c:v>1058141</c:v>
                </c:pt>
                <c:pt idx="11">
                  <c:v>768478</c:v>
                </c:pt>
                <c:pt idx="12">
                  <c:v>735258</c:v>
                </c:pt>
                <c:pt idx="13">
                  <c:v>855661</c:v>
                </c:pt>
                <c:pt idx="14">
                  <c:v>955468</c:v>
                </c:pt>
                <c:pt idx="15">
                  <c:v>1097604</c:v>
                </c:pt>
                <c:pt idx="16">
                  <c:v>799719</c:v>
                </c:pt>
                <c:pt idx="17">
                  <c:v>1053154</c:v>
                </c:pt>
                <c:pt idx="18">
                  <c:v>824488</c:v>
                </c:pt>
                <c:pt idx="19">
                  <c:v>647184</c:v>
                </c:pt>
                <c:pt idx="20">
                  <c:v>517818</c:v>
                </c:pt>
                <c:pt idx="21">
                  <c:v>617044</c:v>
                </c:pt>
                <c:pt idx="22">
                  <c:v>747796</c:v>
                </c:pt>
                <c:pt idx="23">
                  <c:v>578375</c:v>
                </c:pt>
                <c:pt idx="24">
                  <c:v>576336</c:v>
                </c:pt>
                <c:pt idx="25">
                  <c:v>524998</c:v>
                </c:pt>
                <c:pt idx="26">
                  <c:v>552712</c:v>
                </c:pt>
                <c:pt idx="27">
                  <c:v>582201</c:v>
                </c:pt>
                <c:pt idx="28">
                  <c:v>637246</c:v>
                </c:pt>
                <c:pt idx="29">
                  <c:v>621979</c:v>
                </c:pt>
                <c:pt idx="30">
                  <c:v>484315</c:v>
                </c:pt>
                <c:pt idx="31">
                  <c:v>473178</c:v>
                </c:pt>
                <c:pt idx="32">
                  <c:v>497194</c:v>
                </c:pt>
                <c:pt idx="33">
                  <c:v>489206</c:v>
                </c:pt>
                <c:pt idx="34">
                  <c:v>519598</c:v>
                </c:pt>
                <c:pt idx="35">
                  <c:v>545323</c:v>
                </c:pt>
                <c:pt idx="36">
                  <c:v>445873</c:v>
                </c:pt>
                <c:pt idx="37">
                  <c:v>474126</c:v>
                </c:pt>
                <c:pt idx="38">
                  <c:v>517954</c:v>
                </c:pt>
                <c:pt idx="39">
                  <c:v>530393</c:v>
                </c:pt>
                <c:pt idx="40">
                  <c:v>504051</c:v>
                </c:pt>
                <c:pt idx="41">
                  <c:v>549256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7373184"/>
        <c:axId val="11207180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marker>
            <c:spPr>
              <a:solidFill>
                <a:srgbClr val="FFC000"/>
              </a:solidFill>
            </c:spPr>
          </c:marker>
          <c:cat>
            <c:numRef>
              <c:f>Sheet1!$A$76:$A$292</c:f>
              <c:numCache>
                <c:formatCode>yyyy"年"m"月"</c:formatCode>
                <c:ptCount val="217"/>
                <c:pt idx="0">
                  <c:v>43891</c:v>
                </c:pt>
                <c:pt idx="1">
                  <c:v>43922</c:v>
                </c:pt>
                <c:pt idx="2">
                  <c:v>43952</c:v>
                </c:pt>
                <c:pt idx="3">
                  <c:v>43983</c:v>
                </c:pt>
                <c:pt idx="4">
                  <c:v>44013</c:v>
                </c:pt>
                <c:pt idx="5">
                  <c:v>44044</c:v>
                </c:pt>
                <c:pt idx="6">
                  <c:v>44075</c:v>
                </c:pt>
                <c:pt idx="7">
                  <c:v>44105</c:v>
                </c:pt>
                <c:pt idx="8">
                  <c:v>44136</c:v>
                </c:pt>
                <c:pt idx="9">
                  <c:v>44166</c:v>
                </c:pt>
                <c:pt idx="10">
                  <c:v>44197</c:v>
                </c:pt>
                <c:pt idx="11">
                  <c:v>44228</c:v>
                </c:pt>
                <c:pt idx="12">
                  <c:v>44256</c:v>
                </c:pt>
                <c:pt idx="13">
                  <c:v>44287</c:v>
                </c:pt>
                <c:pt idx="14">
                  <c:v>44317</c:v>
                </c:pt>
                <c:pt idx="15">
                  <c:v>44348</c:v>
                </c:pt>
                <c:pt idx="16">
                  <c:v>44378</c:v>
                </c:pt>
                <c:pt idx="17">
                  <c:v>44409</c:v>
                </c:pt>
                <c:pt idx="18">
                  <c:v>44440</c:v>
                </c:pt>
                <c:pt idx="19">
                  <c:v>44470</c:v>
                </c:pt>
                <c:pt idx="20">
                  <c:v>44501</c:v>
                </c:pt>
                <c:pt idx="21">
                  <c:v>44531</c:v>
                </c:pt>
                <c:pt idx="22">
                  <c:v>44562</c:v>
                </c:pt>
                <c:pt idx="23">
                  <c:v>44593</c:v>
                </c:pt>
                <c:pt idx="24">
                  <c:v>44621</c:v>
                </c:pt>
                <c:pt idx="25">
                  <c:v>44652</c:v>
                </c:pt>
                <c:pt idx="26">
                  <c:v>44682</c:v>
                </c:pt>
                <c:pt idx="27">
                  <c:v>44713</c:v>
                </c:pt>
                <c:pt idx="28">
                  <c:v>44743</c:v>
                </c:pt>
                <c:pt idx="29">
                  <c:v>44774</c:v>
                </c:pt>
                <c:pt idx="30">
                  <c:v>44805</c:v>
                </c:pt>
                <c:pt idx="31">
                  <c:v>44835</c:v>
                </c:pt>
                <c:pt idx="32">
                  <c:v>44866</c:v>
                </c:pt>
                <c:pt idx="33">
                  <c:v>44896</c:v>
                </c:pt>
                <c:pt idx="34">
                  <c:v>44927</c:v>
                </c:pt>
                <c:pt idx="35">
                  <c:v>44958</c:v>
                </c:pt>
                <c:pt idx="36">
                  <c:v>44986</c:v>
                </c:pt>
                <c:pt idx="37">
                  <c:v>45017</c:v>
                </c:pt>
                <c:pt idx="38">
                  <c:v>45047</c:v>
                </c:pt>
                <c:pt idx="39">
                  <c:v>45078</c:v>
                </c:pt>
                <c:pt idx="40">
                  <c:v>45108</c:v>
                </c:pt>
                <c:pt idx="41">
                  <c:v>45139</c:v>
                </c:pt>
              </c:numCache>
            </c:numRef>
          </c:cat>
          <c:val>
            <c:numRef>
              <c:f>Sheet1!$C$76:$C$292</c:f>
              <c:numCache>
                <c:formatCode>#,##0</c:formatCode>
                <c:ptCount val="217"/>
                <c:pt idx="0">
                  <c:v>732075</c:v>
                </c:pt>
                <c:pt idx="1">
                  <c:v>1934565</c:v>
                </c:pt>
                <c:pt idx="2">
                  <c:v>1050456</c:v>
                </c:pt>
                <c:pt idx="3">
                  <c:v>750239</c:v>
                </c:pt>
                <c:pt idx="4">
                  <c:v>695320</c:v>
                </c:pt>
                <c:pt idx="5">
                  <c:v>578593</c:v>
                </c:pt>
                <c:pt idx="6">
                  <c:v>364107</c:v>
                </c:pt>
                <c:pt idx="7">
                  <c:v>351507</c:v>
                </c:pt>
                <c:pt idx="8">
                  <c:v>437197</c:v>
                </c:pt>
                <c:pt idx="9">
                  <c:v>467437</c:v>
                </c:pt>
                <c:pt idx="10">
                  <c:v>678882</c:v>
                </c:pt>
                <c:pt idx="11">
                  <c:v>462408</c:v>
                </c:pt>
                <c:pt idx="12">
                  <c:v>397704</c:v>
                </c:pt>
                <c:pt idx="13">
                  <c:v>473531</c:v>
                </c:pt>
                <c:pt idx="14">
                  <c:v>547094</c:v>
                </c:pt>
                <c:pt idx="15">
                  <c:v>652218</c:v>
                </c:pt>
                <c:pt idx="16">
                  <c:v>476969</c:v>
                </c:pt>
                <c:pt idx="17">
                  <c:v>685193</c:v>
                </c:pt>
                <c:pt idx="18">
                  <c:v>499205</c:v>
                </c:pt>
                <c:pt idx="19">
                  <c:v>365588</c:v>
                </c:pt>
                <c:pt idx="20">
                  <c:v>258207</c:v>
                </c:pt>
                <c:pt idx="21">
                  <c:v>309981</c:v>
                </c:pt>
                <c:pt idx="22">
                  <c:v>416336</c:v>
                </c:pt>
                <c:pt idx="23">
                  <c:v>312450</c:v>
                </c:pt>
                <c:pt idx="24">
                  <c:v>295460</c:v>
                </c:pt>
                <c:pt idx="25">
                  <c:v>347865</c:v>
                </c:pt>
                <c:pt idx="26">
                  <c:v>282619</c:v>
                </c:pt>
                <c:pt idx="27">
                  <c:v>296812</c:v>
                </c:pt>
                <c:pt idx="28">
                  <c:v>365779</c:v>
                </c:pt>
                <c:pt idx="29">
                  <c:v>350597</c:v>
                </c:pt>
                <c:pt idx="30">
                  <c:v>245495</c:v>
                </c:pt>
                <c:pt idx="31">
                  <c:v>237956</c:v>
                </c:pt>
                <c:pt idx="32">
                  <c:v>266411</c:v>
                </c:pt>
                <c:pt idx="33">
                  <c:v>263814</c:v>
                </c:pt>
                <c:pt idx="34">
                  <c:v>287452</c:v>
                </c:pt>
                <c:pt idx="35">
                  <c:v>283981</c:v>
                </c:pt>
                <c:pt idx="36">
                  <c:v>226776</c:v>
                </c:pt>
                <c:pt idx="37">
                  <c:v>255854</c:v>
                </c:pt>
                <c:pt idx="38">
                  <c:v>286776</c:v>
                </c:pt>
                <c:pt idx="39">
                  <c:v>290900</c:v>
                </c:pt>
                <c:pt idx="40">
                  <c:v>290036</c:v>
                </c:pt>
                <c:pt idx="41">
                  <c:v>329719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F5-4C11-88E3-C8CCB3B27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2079232"/>
        <c:axId val="112073344"/>
      </c:lineChart>
      <c:dateAx>
        <c:axId val="97373184"/>
        <c:scaling>
          <c:orientation val="minMax"/>
        </c:scaling>
        <c:delete val="0"/>
        <c:axPos val="b"/>
        <c:numFmt formatCode="yyyy&quot;年&quot;m&quot;月&quot;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ja-JP"/>
          </a:p>
        </c:txPr>
        <c:crossAx val="112071808"/>
        <c:crosses val="autoZero"/>
        <c:auto val="1"/>
        <c:lblOffset val="100"/>
        <c:baseTimeUnit val="months"/>
        <c:majorUnit val="2"/>
        <c:majorTimeUnit val="months"/>
      </c:dateAx>
      <c:valAx>
        <c:axId val="11207180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7373184"/>
        <c:crossesAt val="41456"/>
        <c:crossBetween val="between"/>
      </c:valAx>
      <c:valAx>
        <c:axId val="112073344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112079232"/>
        <c:crosses val="max"/>
        <c:crossBetween val="between"/>
      </c:valAx>
      <c:dateAx>
        <c:axId val="112079232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112073344"/>
        <c:crosses val="autoZero"/>
        <c:auto val="1"/>
        <c:lblOffset val="100"/>
        <c:baseTimeUnit val="months"/>
      </c:dateAx>
    </c:plotArea>
    <c:legend>
      <c:legendPos val="b"/>
      <c:layout>
        <c:manualLayout>
          <c:xMode val="edge"/>
          <c:yMode val="edge"/>
          <c:x val="0.28162493594614169"/>
          <c:y val="0.9341284096313246"/>
          <c:w val="0.43263252481869169"/>
          <c:h val="6.5871590368675306E-2"/>
        </c:manualLayout>
      </c:layout>
      <c:overlay val="0"/>
    </c:legend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1"/>
          <p:cNvSpPr>
            <a:spLocks noChangeArrowheads="1"/>
          </p:cNvSpPr>
          <p:nvPr/>
        </p:nvSpPr>
        <p:spPr bwMode="auto">
          <a:xfrm>
            <a:off x="1" y="0"/>
            <a:ext cx="7104063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defRPr sz="2400" b="1">
                <a:solidFill>
                  <a:schemeClr val="bg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1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025023" y="2"/>
            <a:ext cx="3077367" cy="510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101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14550" y="766763"/>
            <a:ext cx="2881313" cy="3836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47656" y="4859589"/>
            <a:ext cx="5205405" cy="460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1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025023" y="9722470"/>
            <a:ext cx="3077367" cy="50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284" tIns="47642" rIns="95284" bIns="47642" numCol="1" anchor="b" anchorCtr="0" compatLnSpc="1">
            <a:prstTxWarp prst="textNoShape">
              <a:avLst/>
            </a:prstTxWarp>
          </a:bodyPr>
          <a:lstStyle>
            <a:lvl1pPr algn="r" defTabSz="468333">
              <a:lnSpc>
                <a:spcPct val="100000"/>
              </a:lnSpc>
              <a:buFont typeface="Arial" charset="0"/>
              <a:buNone/>
              <a:tabLst>
                <a:tab pos="0" algn="l"/>
                <a:tab pos="952541" algn="l"/>
                <a:tab pos="1909847" algn="l"/>
                <a:tab pos="2863976" algn="l"/>
                <a:tab pos="3806993" algn="l"/>
                <a:tab pos="4769062" algn="l"/>
                <a:tab pos="5723191" algn="l"/>
                <a:tab pos="6664619" algn="l"/>
                <a:tab pos="7634627" algn="l"/>
                <a:tab pos="8574467" algn="l"/>
                <a:tab pos="9530183" algn="l"/>
                <a:tab pos="10481138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369F35CA-37EC-4E02-9265-6D07603DC223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811367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  <a:lvl2pPr marL="775799" indent="-298384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2pPr>
            <a:lvl3pPr marL="1193538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3pPr>
            <a:lvl4pPr marL="1670952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4pPr>
            <a:lvl5pPr marL="2148366" indent="-238708" defTabSz="467468" eaLnBrk="0" hangingPunct="0">
              <a:spcBef>
                <a:spcPct val="30000"/>
              </a:spcBef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5pPr>
            <a:lvl6pPr marL="262578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6pPr>
            <a:lvl7pPr marL="310319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7pPr>
            <a:lvl8pPr marL="3580612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8pPr>
            <a:lvl9pPr marL="4058026" indent="-238708" defTabSz="467468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951514" algn="l"/>
                <a:tab pos="1909660" algn="l"/>
                <a:tab pos="2862832" algn="l"/>
                <a:tab pos="3806057" algn="l"/>
                <a:tab pos="4767519" algn="l"/>
                <a:tab pos="5722347" algn="l"/>
                <a:tab pos="6663916" algn="l"/>
                <a:tab pos="7633665" algn="l"/>
                <a:tab pos="8573575" algn="l"/>
                <a:tab pos="9530063" algn="l"/>
                <a:tab pos="10479918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fld id="{655C0C97-621C-4B60-A7E1-18CD0C8FB12D}" type="slidenum">
              <a:rPr lang="en-GB" altLang="ja-JP" sz="1400">
                <a:latin typeface="Arial" charset="0"/>
                <a:ea typeface="ＭＳ Ｐゴシック" charset="-128"/>
              </a:rPr>
              <a:pPr eaLnBrk="1" hangingPunct="1">
                <a:spcBef>
                  <a:spcPct val="0"/>
                </a:spcBef>
                <a:buFont typeface="Arial" charset="0"/>
                <a:buNone/>
              </a:pPr>
              <a:t>1</a:t>
            </a:fld>
            <a:endParaRPr lang="en-GB" altLang="ja-JP" sz="1400">
              <a:latin typeface="Arial" charset="0"/>
              <a:ea typeface="ＭＳ Ｐゴシック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087857" y="765745"/>
            <a:ext cx="2928353" cy="384024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1443" tIns="45722" rIns="91443" bIns="45722" anchor="ctr"/>
          <a:lstStyle>
            <a:lvl1pPr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1200">
                <a:solidFill>
                  <a:srgbClr val="000000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charset="0"/>
              <a:buNone/>
            </a:pPr>
            <a:endParaRPr lang="ja-JP" altLang="en-US" sz="25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947656" y="4859589"/>
            <a:ext cx="5208754" cy="4617514"/>
          </a:xfr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71007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130550"/>
            <a:ext cx="6429375" cy="21590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5063" y="5710238"/>
            <a:ext cx="5292725" cy="257492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37C5-AF23-4CE0-9842-B8DEEBF0F2B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795834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4D21D-D01E-4B7F-AE2F-A5317A87FA3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556072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387975" y="682625"/>
            <a:ext cx="1606550" cy="82756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682625"/>
            <a:ext cx="4668837" cy="82756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67135-D474-4510-BE1B-438D2735F44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553939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682625"/>
            <a:ext cx="6427787" cy="21034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8AFC1-7AD2-4738-A88B-2EF4439EABDF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89775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DA64F-5BEB-4005-B762-19BB284E4A54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4047363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00" y="6475413"/>
            <a:ext cx="6429375" cy="20002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00" y="4270375"/>
            <a:ext cx="6429375" cy="2205038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DBEA7B-1C66-4674-AC5A-17A730F39130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3153415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2911475"/>
            <a:ext cx="3136900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911475"/>
            <a:ext cx="3138487" cy="6046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1AF60-953E-4486-AD06-B2F79F3A70D8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216653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3225"/>
            <a:ext cx="6807200" cy="167957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255838"/>
            <a:ext cx="3341688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5" y="3195638"/>
            <a:ext cx="3341688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750" y="2255838"/>
            <a:ext cx="3343275" cy="939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750" y="3195638"/>
            <a:ext cx="3343275" cy="58054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9B365C-2E9B-46DE-BAF7-5D0FDBFA061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1971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B0876-AC20-4C90-871A-C665585C58BC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6685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40E5C-A899-420A-8593-F21FE540A28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638201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5" y="401638"/>
            <a:ext cx="2489200" cy="170656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7513" y="401638"/>
            <a:ext cx="4227512" cy="85994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5" y="2108200"/>
            <a:ext cx="2489200" cy="68929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1F015-20BB-4A3E-80D1-23FCBB846F01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1445056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725" y="7053263"/>
            <a:ext cx="4537075" cy="831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725" y="900113"/>
            <a:ext cx="4537075" cy="604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725" y="7885113"/>
            <a:ext cx="4537075" cy="11826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A74C8-5624-404D-A5F4-3BAEDE49BEAA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  <p:extLst>
      <p:ext uri="{BB962C8B-B14F-4D97-AF65-F5344CB8AC3E}">
        <p14:creationId xmlns:p14="http://schemas.microsoft.com/office/powerpoint/2010/main" val="2435966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66738" y="682625"/>
            <a:ext cx="6427787" cy="2103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タイトルの書式設定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2911475"/>
            <a:ext cx="6427787" cy="6046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GB"/>
              <a:t>マスタ</a:t>
            </a:r>
            <a:r>
              <a:rPr lang="en-GB" altLang="ja-JP"/>
              <a:t> </a:t>
            </a:r>
            <a:r>
              <a:rPr lang="ja-JP" altLang="en-GB"/>
              <a:t>テキストの書式設定</a:t>
            </a:r>
            <a:endParaRPr lang="en-GB" altLang="ja-JP"/>
          </a:p>
          <a:p>
            <a:pPr lvl="1"/>
            <a:r>
              <a:rPr lang="ja-JP" altLang="en-GB"/>
              <a:t>第</a:t>
            </a:r>
            <a:r>
              <a:rPr lang="en-GB" altLang="ja-JP"/>
              <a:t> 2 </a:t>
            </a:r>
            <a:r>
              <a:rPr lang="ja-JP" altLang="en-GB"/>
              <a:t>レベル</a:t>
            </a:r>
            <a:endParaRPr lang="en-GB" altLang="ja-JP"/>
          </a:p>
          <a:p>
            <a:pPr lvl="2"/>
            <a:r>
              <a:rPr lang="ja-JP" altLang="en-GB"/>
              <a:t>第</a:t>
            </a:r>
            <a:r>
              <a:rPr lang="en-GB" altLang="ja-JP"/>
              <a:t> 3 </a:t>
            </a:r>
            <a:r>
              <a:rPr lang="ja-JP" altLang="en-GB"/>
              <a:t>レベル</a:t>
            </a:r>
            <a:endParaRPr lang="en-GB" altLang="ja-JP"/>
          </a:p>
          <a:p>
            <a:pPr lvl="3"/>
            <a:r>
              <a:rPr lang="ja-JP" altLang="en-GB"/>
              <a:t>第</a:t>
            </a:r>
            <a:r>
              <a:rPr lang="en-GB" altLang="ja-JP"/>
              <a:t> 4 </a:t>
            </a:r>
            <a:r>
              <a:rPr lang="ja-JP" altLang="en-GB"/>
              <a:t>レベル</a:t>
            </a:r>
            <a:endParaRPr lang="en-GB" altLang="ja-JP"/>
          </a:p>
          <a:p>
            <a:pPr lvl="4"/>
            <a:r>
              <a:rPr lang="ja-JP" altLang="en-GB"/>
              <a:t>第</a:t>
            </a:r>
            <a:r>
              <a:rPr lang="en-GB" altLang="ja-JP"/>
              <a:t> 5 </a:t>
            </a:r>
            <a:r>
              <a:rPr lang="ja-JP" altLang="en-GB"/>
              <a:t>レベル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66738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r>
              <a:rPr lang="en-US" altLang="ja-JP"/>
              <a:t>2014/3/10</a:t>
            </a:r>
            <a:endParaRPr lang="en-GB" altLang="ja-JP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2584450" y="9182100"/>
            <a:ext cx="2392363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GB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19725" y="9182100"/>
            <a:ext cx="157480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0">
                <a:solidFill>
                  <a:srgbClr val="000000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086157B-2161-4CC6-81AF-F77B1FCE63B6}" type="slidenum">
              <a:rPr lang="en-GB" altLang="ja-JP"/>
              <a:pPr>
                <a:defRPr/>
              </a:pPr>
              <a:t>‹#›</a:t>
            </a:fld>
            <a:endParaRPr lang="en-GB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5pPr>
      <a:lvl6pPr marL="4572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6pPr>
      <a:lvl7pPr marL="9144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7pPr>
      <a:lvl8pPr marL="13716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8pPr>
      <a:lvl9pPr marL="1828800" algn="ctr" defTabSz="449263" rtl="0" fontAlgn="base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ea typeface="ＭＳ Ｐゴシック" pitchFamily="50" charset="-128"/>
        </a:defRPr>
      </a:lvl9pPr>
    </p:titleStyle>
    <p:bodyStyle>
      <a:lvl1pPr marL="341313" indent="-341313" algn="l" defTabSz="449263" rtl="0" eaLnBrk="0" fontAlgn="base" hangingPunct="0">
        <a:lnSpc>
          <a:spcPct val="93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1363" indent="-284163" algn="l" defTabSz="449263" rtl="0" eaLnBrk="0" fontAlgn="base" hangingPunct="0">
        <a:lnSpc>
          <a:spcPct val="93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>
        <a:lnSpc>
          <a:spcPct val="93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image" Target="../media/image1.pn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gif"/><Relationship Id="rId5" Type="http://schemas.openxmlformats.org/officeDocument/2006/relationships/image" Target="../media/image2.emf"/><Relationship Id="rId4" Type="http://schemas.openxmlformats.org/officeDocument/2006/relationships/package" Target="../embeddings/Microsoft_Excel_Worksheet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rgbClr val="FFFF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 bwMode="auto">
          <a:xfrm>
            <a:off x="710605" y="2010171"/>
            <a:ext cx="6005512" cy="170450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ja-JP" altLang="en-US" sz="2400" b="1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1602582" y="4029819"/>
            <a:ext cx="4413250" cy="37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22479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300"/>
              </a:spcBef>
              <a:buClr>
                <a:srgbClr val="FFB518"/>
              </a:buClr>
              <a:buFont typeface="Arial" charset="0"/>
              <a:buNone/>
            </a:pPr>
            <a:r>
              <a:rPr lang="ja-JP" altLang="en-GB" sz="1600" dirty="0">
                <a:solidFill>
                  <a:schemeClr val="accent1">
                    <a:lumMod val="50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■</a:t>
            </a:r>
            <a:r>
              <a:rPr lang="en-GB" altLang="ja-JP" sz="1600" dirty="0">
                <a:solidFill>
                  <a:srgbClr val="4B4479"/>
                </a:solidFill>
                <a:latin typeface="HGP創英角ｺﾞｼｯｸUB" pitchFamily="50" charset="-128"/>
                <a:ea typeface="HGP創英角ｺﾞｼｯｸUB" pitchFamily="50" charset="-128"/>
              </a:rPr>
              <a:t> </a:t>
            </a:r>
            <a:r>
              <a:rPr lang="en-GB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20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23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年</a:t>
            </a:r>
            <a:r>
              <a:rPr lang="en-US" altLang="ja-JP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8</a:t>
            </a:r>
            <a:r>
              <a:rPr lang="ja-JP" altLang="en-GB" sz="16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rPr>
              <a:t>月ページビュー＆ユニークブラウザ</a:t>
            </a:r>
            <a:endParaRPr lang="en-GB" altLang="ja-JP" sz="1600" dirty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053" name="Rectangle 12"/>
          <p:cNvSpPr>
            <a:spLocks noChangeArrowheads="1"/>
          </p:cNvSpPr>
          <p:nvPr/>
        </p:nvSpPr>
        <p:spPr bwMode="auto">
          <a:xfrm>
            <a:off x="3584997" y="5402658"/>
            <a:ext cx="3266058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>
            <a:spAutoFit/>
          </a:bodyPr>
          <a:lstStyle>
            <a:lvl1pPr eaLnBrk="0" hangingPunct="0">
              <a:spcBef>
                <a:spcPts val="8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ts val="7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ts val="5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ts val="5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ja-JP" sz="800" b="0" dirty="0">
                <a:latin typeface="+mj-ea"/>
                <a:ea typeface="+mj-ea"/>
              </a:rPr>
              <a:t>※</a:t>
            </a:r>
            <a:r>
              <a:rPr lang="en-US" altLang="ja-JP" sz="800" b="0" dirty="0">
                <a:latin typeface="+mj-ea"/>
                <a:ea typeface="+mj-ea"/>
              </a:rPr>
              <a:t>PV UB</a:t>
            </a:r>
            <a:r>
              <a:rPr lang="ja-JP" altLang="en-US" sz="800" b="0" dirty="0">
                <a:latin typeface="+mj-ea"/>
                <a:ea typeface="+mj-ea"/>
              </a:rPr>
              <a:t>の数値は</a:t>
            </a:r>
            <a:r>
              <a:rPr lang="en-US" altLang="ja-JP" sz="800" b="0" dirty="0">
                <a:latin typeface="+mj-ea"/>
                <a:ea typeface="+mj-ea"/>
              </a:rPr>
              <a:t>Adobe Analytics</a:t>
            </a:r>
            <a:r>
              <a:rPr lang="ja-JP" altLang="en-US" sz="800" b="0" dirty="0">
                <a:latin typeface="+mj-ea"/>
                <a:ea typeface="+mj-ea"/>
              </a:rPr>
              <a:t>によって集計されたデータです。</a:t>
            </a:r>
            <a:endParaRPr lang="ja-JP" altLang="en-GB" sz="800" b="0" dirty="0">
              <a:latin typeface="+mj-ea"/>
              <a:ea typeface="+mj-ea"/>
            </a:endParaRPr>
          </a:p>
        </p:txBody>
      </p:sp>
      <p:grpSp>
        <p:nvGrpSpPr>
          <p:cNvPr id="2058" name="Group 634"/>
          <p:cNvGrpSpPr>
            <a:grpSpLocks/>
          </p:cNvGrpSpPr>
          <p:nvPr/>
        </p:nvGrpSpPr>
        <p:grpSpPr bwMode="auto">
          <a:xfrm>
            <a:off x="1953305" y="9271278"/>
            <a:ext cx="4103688" cy="411163"/>
            <a:chOff x="1107" y="5841"/>
            <a:chExt cx="2585" cy="259"/>
          </a:xfrm>
        </p:grpSpPr>
        <p:sp>
          <p:nvSpPr>
            <p:cNvPr id="2065" name="Text Box 489"/>
            <p:cNvSpPr txBox="1">
              <a:spLocks noChangeArrowheads="1"/>
            </p:cNvSpPr>
            <p:nvPr/>
          </p:nvSpPr>
          <p:spPr bwMode="auto">
            <a:xfrm>
              <a:off x="1616" y="5963"/>
              <a:ext cx="1104" cy="1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E-mail ： </a:t>
              </a:r>
              <a:r>
                <a:rPr lang="en-US" altLang="ja-JP" sz="1200" b="0" baseline="30000" dirty="0" err="1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btj</a:t>
              </a:r>
              <a:r>
                <a:rPr lang="ja-JP" altLang="ja-JP" sz="1200" b="0" baseline="3000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-ad@nikkeibp.co.jp</a:t>
              </a:r>
              <a:endParaRPr lang="ja-JP" altLang="ja-JP" sz="1000" b="0" baseline="30000" dirty="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2066" name="Rectangle 490"/>
            <p:cNvSpPr>
              <a:spLocks noChangeArrowheads="1"/>
            </p:cNvSpPr>
            <p:nvPr/>
          </p:nvSpPr>
          <p:spPr bwMode="auto">
            <a:xfrm>
              <a:off x="1107" y="5841"/>
              <a:ext cx="2585" cy="1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B8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ts val="800"/>
                </a:spcBef>
                <a:buChar char="•"/>
                <a:defRPr sz="32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ts val="700"/>
                </a:spcBef>
                <a:buChar char="–"/>
                <a:defRPr sz="28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ts val="600"/>
                </a:spcBef>
                <a:buChar char="•"/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ts val="500"/>
                </a:spcBef>
                <a:buChar char="–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ts val="500"/>
                </a:spcBef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Arial" charset="0"/>
                <a:buChar char="»"/>
                <a:defRPr sz="2000">
                  <a:solidFill>
                    <a:srgbClr val="0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 typeface="Arial" charset="0"/>
                <a:buNone/>
              </a:pP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【お問い合わせ】</a:t>
              </a:r>
              <a:endParaRPr lang="en-US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None/>
              </a:pP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医療メディア広告部　　</a:t>
              </a:r>
              <a:r>
                <a:rPr lang="ja-JP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TEL.03-6811-8036　FAX.</a:t>
              </a:r>
              <a:r>
                <a:rPr lang="ja-JP" altLang="en-US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 </a:t>
              </a:r>
              <a:r>
                <a:rPr lang="en-US" altLang="ja-JP" sz="1000" b="0" baseline="30000" dirty="0">
                  <a:latin typeface="HGP創英角ｺﾞｼｯｸUB" pitchFamily="50" charset="-128"/>
                  <a:ea typeface="HGP創英角ｺﾞｼｯｸUB" pitchFamily="50" charset="-128"/>
                </a:rPr>
                <a:t>050-3153-7277</a:t>
              </a:r>
              <a:endParaRPr lang="en-GB" altLang="ja-JP" sz="1000" b="0" baseline="300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96875" y="778513"/>
            <a:ext cx="6624736" cy="568481"/>
            <a:chOff x="469057" y="401326"/>
            <a:chExt cx="6624736" cy="568481"/>
          </a:xfrm>
        </p:grpSpPr>
        <p:pic>
          <p:nvPicPr>
            <p:cNvPr id="29" name="Picture 9" descr="\\LS-XHL52F\share\日経BP\ロゴ\web\日経バイオテク\logo_green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5369" y="420532"/>
              <a:ext cx="1828800" cy="549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テキスト ボックス 1"/>
            <p:cNvSpPr txBox="1"/>
            <p:nvPr/>
          </p:nvSpPr>
          <p:spPr>
            <a:xfrm>
              <a:off x="3061345" y="419528"/>
              <a:ext cx="3678386" cy="5502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3200" dirty="0">
                  <a:solidFill>
                    <a:schemeClr val="accent1">
                      <a:lumMod val="50000"/>
                    </a:schemeClr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Marketing Report</a:t>
              </a:r>
              <a:endParaRPr kumimoji="1" lang="ja-JP" altLang="en-US" sz="3200" dirty="0">
                <a:solidFill>
                  <a:schemeClr val="accent1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3" name="テキスト ボックス 2"/>
            <p:cNvSpPr txBox="1"/>
            <p:nvPr/>
          </p:nvSpPr>
          <p:spPr>
            <a:xfrm>
              <a:off x="469057" y="401326"/>
              <a:ext cx="6624736" cy="550279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30000"/>
              </a:schemeClr>
            </a:solidFill>
          </p:spPr>
          <p:txBody>
            <a:bodyPr wrap="square" rtlCol="0">
              <a:spAutoFit/>
            </a:bodyPr>
            <a:lstStyle/>
            <a:p>
              <a:endParaRPr kumimoji="1" lang="ja-JP" altLang="en-US" sz="3200" dirty="0"/>
            </a:p>
          </p:txBody>
        </p:sp>
      </p:grpSp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140938"/>
              </p:ext>
            </p:extLst>
          </p:nvPr>
        </p:nvGraphicFramePr>
        <p:xfrm>
          <a:off x="710605" y="4370115"/>
          <a:ext cx="6553200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6280261" imgH="3244938" progId="Excel.Sheet.12">
                  <p:embed/>
                </p:oleObj>
              </mc:Choice>
              <mc:Fallback>
                <p:oleObj name="Worksheet" r:id="rId4" imgW="6280261" imgH="3244938" progId="Excel.Sheet.12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0605" y="4370115"/>
                        <a:ext cx="6553200" cy="3822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日付プレースホルダー 7"/>
          <p:cNvSpPr>
            <a:spLocks noGrp="1"/>
          </p:cNvSpPr>
          <p:nvPr>
            <p:ph type="dt" idx="10"/>
          </p:nvPr>
        </p:nvSpPr>
        <p:spPr>
          <a:xfrm>
            <a:off x="6015832" y="1383898"/>
            <a:ext cx="1547018" cy="257005"/>
          </a:xfrm>
        </p:spPr>
        <p:txBody>
          <a:bodyPr/>
          <a:lstStyle/>
          <a:p>
            <a:pPr>
              <a:defRPr/>
            </a:pPr>
            <a:r>
              <a:rPr lang="en-US" altLang="ja-JP" dirty="0"/>
              <a:t>2023.9.6</a:t>
            </a:r>
            <a:endParaRPr lang="en-GB" altLang="ja-JP" dirty="0"/>
          </a:p>
        </p:txBody>
      </p:sp>
      <p:pic>
        <p:nvPicPr>
          <p:cNvPr id="2109" name="Picture 61" descr="http://nbt.nikkeibp.co.jp/bio/images/publlcations_logo2_03c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044" y="1814908"/>
            <a:ext cx="182880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50"/>
          <p:cNvSpPr>
            <a:spLocks noChangeArrowheads="1"/>
          </p:cNvSpPr>
          <p:nvPr/>
        </p:nvSpPr>
        <p:spPr bwMode="auto">
          <a:xfrm>
            <a:off x="4225925" y="1711325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ＭＳ Ｐゴシック" charset="-128"/>
            </a:endParaRPr>
          </a:p>
        </p:txBody>
      </p:sp>
      <p:sp>
        <p:nvSpPr>
          <p:cNvPr id="21" name="Rectangle 48"/>
          <p:cNvSpPr>
            <a:spLocks noChangeArrowheads="1"/>
          </p:cNvSpPr>
          <p:nvPr/>
        </p:nvSpPr>
        <p:spPr bwMode="auto">
          <a:xfrm>
            <a:off x="710605" y="3004939"/>
            <a:ext cx="6140450" cy="493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400" dirty="0"/>
              <a:t>抗体医薬、</a:t>
            </a:r>
            <a:r>
              <a:rPr lang="en-US" altLang="ja-JP" sz="1400" dirty="0" err="1"/>
              <a:t>iPS</a:t>
            </a:r>
            <a:r>
              <a:rPr lang="ja-JP" altLang="en-US" sz="1400" dirty="0"/>
              <a:t>細胞、機能性食品、バイオ燃料、バイオプラスチックなどの最新ニュースを網羅した唯一のバイオテクノロジーサイトです。</a:t>
            </a:r>
          </a:p>
        </p:txBody>
      </p:sp>
      <p:sp>
        <p:nvSpPr>
          <p:cNvPr id="22" name="Rectangle 54"/>
          <p:cNvSpPr>
            <a:spLocks noChangeArrowheads="1"/>
          </p:cNvSpPr>
          <p:nvPr/>
        </p:nvSpPr>
        <p:spPr bwMode="auto">
          <a:xfrm>
            <a:off x="710605" y="2205434"/>
            <a:ext cx="6005512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600" b="1" dirty="0"/>
              <a:t>バイオテクノロジーの最新ニュースを網羅した唯一のポータルサイト</a:t>
            </a:r>
          </a:p>
        </p:txBody>
      </p:sp>
      <p:sp>
        <p:nvSpPr>
          <p:cNvPr id="23" name="Rectangle 54"/>
          <p:cNvSpPr>
            <a:spLocks noChangeArrowheads="1"/>
          </p:cNvSpPr>
          <p:nvPr/>
        </p:nvSpPr>
        <p:spPr bwMode="auto">
          <a:xfrm>
            <a:off x="901105" y="2543967"/>
            <a:ext cx="25574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dirty="0">
                <a:latin typeface="Malgun Gothic" pitchFamily="34" charset="-127"/>
                <a:ea typeface="Malgun Gothic" pitchFamily="34" charset="-127"/>
              </a:rPr>
              <a:t>https://bio.nikkeibp.co.jp/</a:t>
            </a:r>
            <a:endParaRPr lang="ja-JP" altLang="en-US" sz="1600" dirty="0">
              <a:latin typeface="Malgun Gothic" pitchFamily="34" charset="-127"/>
              <a:ea typeface="Malgun Gothic" pitchFamily="34" charset="-127"/>
            </a:endParaRPr>
          </a:p>
        </p:txBody>
      </p:sp>
      <p:graphicFrame>
        <p:nvGraphicFramePr>
          <p:cNvPr id="25" name="グラフ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170917"/>
              </p:ext>
            </p:extLst>
          </p:nvPr>
        </p:nvGraphicFramePr>
        <p:xfrm>
          <a:off x="547480" y="5705747"/>
          <a:ext cx="6474131" cy="34512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9" name="図 8">
            <a:extLst>
              <a:ext uri="{FF2B5EF4-FFF2-40B4-BE49-F238E27FC236}">
                <a16:creationId xmlns:a16="http://schemas.microsoft.com/office/drawing/2014/main" id="{D12D7C9A-06FE-492F-AE5F-63AEC5C369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605" y="9247447"/>
            <a:ext cx="1015376" cy="357188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2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9" ma:contentTypeDescription="新しいドキュメントを作成します。" ma:contentTypeScope="" ma:versionID="b3cfd055ee98a34aa760fe609ef9be57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d672dc1043853f5c557c8cf8c7580f7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5DA1B1B-81D1-4A4A-A346-876C47C57B15}"/>
</file>

<file path=customXml/itemProps2.xml><?xml version="1.0" encoding="utf-8"?>
<ds:datastoreItem xmlns:ds="http://schemas.openxmlformats.org/officeDocument/2006/customXml" ds:itemID="{7C1D21CC-8123-4166-9229-9205078AE604}"/>
</file>

<file path=customXml/itemProps3.xml><?xml version="1.0" encoding="utf-8"?>
<ds:datastoreItem xmlns:ds="http://schemas.openxmlformats.org/officeDocument/2006/customXml" ds:itemID="{63D7628F-A515-4C1C-AD49-818E9AFA3ABC}"/>
</file>

<file path=docProps/app.xml><?xml version="1.0" encoding="utf-8"?>
<Properties xmlns="http://schemas.openxmlformats.org/officeDocument/2006/extended-properties" xmlns:vt="http://schemas.openxmlformats.org/officeDocument/2006/docPropsVTypes">
  <TotalTime>31634</TotalTime>
  <Words>98</Words>
  <Application>Microsoft Office PowerPoint</Application>
  <PresentationFormat>ユーザー設定</PresentationFormat>
  <Paragraphs>11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Malgun Gothic</vt:lpstr>
      <vt:lpstr>ＭＳ Ｐゴシック</vt:lpstr>
      <vt:lpstr>Aharoni</vt:lpstr>
      <vt:lpstr>Arial</vt:lpstr>
      <vt:lpstr>Times New Roman</vt:lpstr>
      <vt:lpstr>標準デザイン</vt:lpstr>
      <vt:lpstr>Microsoft Excel ワークシート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878</cp:revision>
  <cp:lastPrinted>2023-07-05T01:20:53Z</cp:lastPrinted>
  <dcterms:modified xsi:type="dcterms:W3CDTF">2023-09-06T05:39:55Z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