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562850" cy="10075863"/>
  <p:notesSz cx="7104063" cy="10234613"/>
  <p:defaultTextStyle>
    <a:defPPr>
      <a:defRPr lang="en-GB"/>
    </a:defPPr>
    <a:lvl1pPr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4572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9144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3716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18288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40">
          <p15:clr>
            <a:srgbClr val="A4A3A4"/>
          </p15:clr>
        </p15:guide>
        <p15:guide id="2" pos="2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88" userDrawn="1">
          <p15:clr>
            <a:srgbClr val="A4A3A4"/>
          </p15:clr>
        </p15:guide>
        <p15:guide id="2" pos="227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66"/>
    <a:srgbClr val="402979"/>
    <a:srgbClr val="3B2670"/>
    <a:srgbClr val="422159"/>
    <a:srgbClr val="421B49"/>
    <a:srgbClr val="6600CC"/>
    <a:srgbClr val="2B1557"/>
    <a:srgbClr val="4B44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0047" autoAdjust="0"/>
    <p:restoredTop sz="99877" autoAdjust="0"/>
  </p:normalViewPr>
  <p:slideViewPr>
    <p:cSldViewPr>
      <p:cViewPr varScale="1">
        <p:scale>
          <a:sx n="54" d="100"/>
          <a:sy n="54" d="100"/>
        </p:scale>
        <p:origin x="2296" y="72"/>
      </p:cViewPr>
      <p:guideLst>
        <p:guide orient="horz" pos="1540"/>
        <p:guide pos="250"/>
      </p:guideLst>
    </p:cSldViewPr>
  </p:slideViewPr>
  <p:outlineViewPr>
    <p:cViewPr>
      <p:scale>
        <a:sx n="100" d="100"/>
        <a:sy n="100" d="100"/>
      </p:scale>
      <p:origin x="-786" y="-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88"/>
        <p:guide pos="227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1305100252064718"/>
          <c:y val="9.9284284361145336E-2"/>
          <c:w val="0.78196933941809188"/>
          <c:h val="0.643889324553246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00CC99">
                <a:lumMod val="75000"/>
              </a:srgbClr>
            </a:solidFill>
          </c:spPr>
          <c:invertIfNegative val="0"/>
          <c:cat>
            <c:numRef>
              <c:f>Sheet1!$A$63:$A$292</c:f>
              <c:numCache>
                <c:formatCode>yyyy"年"m"月"</c:formatCode>
                <c:ptCount val="230"/>
                <c:pt idx="0">
                  <c:v>43497</c:v>
                </c:pt>
                <c:pt idx="1">
                  <c:v>43525</c:v>
                </c:pt>
                <c:pt idx="2">
                  <c:v>43556</c:v>
                </c:pt>
                <c:pt idx="3">
                  <c:v>43586</c:v>
                </c:pt>
                <c:pt idx="4">
                  <c:v>43617</c:v>
                </c:pt>
                <c:pt idx="5">
                  <c:v>43647</c:v>
                </c:pt>
                <c:pt idx="6">
                  <c:v>43678</c:v>
                </c:pt>
                <c:pt idx="7">
                  <c:v>43709</c:v>
                </c:pt>
                <c:pt idx="8">
                  <c:v>43739</c:v>
                </c:pt>
                <c:pt idx="9">
                  <c:v>43770</c:v>
                </c:pt>
                <c:pt idx="10">
                  <c:v>43800</c:v>
                </c:pt>
                <c:pt idx="11">
                  <c:v>43831</c:v>
                </c:pt>
                <c:pt idx="12">
                  <c:v>43862</c:v>
                </c:pt>
                <c:pt idx="13">
                  <c:v>43891</c:v>
                </c:pt>
                <c:pt idx="14">
                  <c:v>43922</c:v>
                </c:pt>
                <c:pt idx="15">
                  <c:v>43952</c:v>
                </c:pt>
                <c:pt idx="16">
                  <c:v>43983</c:v>
                </c:pt>
                <c:pt idx="17">
                  <c:v>44013</c:v>
                </c:pt>
                <c:pt idx="18">
                  <c:v>44044</c:v>
                </c:pt>
                <c:pt idx="19">
                  <c:v>44075</c:v>
                </c:pt>
                <c:pt idx="20">
                  <c:v>44105</c:v>
                </c:pt>
                <c:pt idx="21">
                  <c:v>44136</c:v>
                </c:pt>
                <c:pt idx="22">
                  <c:v>44166</c:v>
                </c:pt>
                <c:pt idx="23">
                  <c:v>44197</c:v>
                </c:pt>
                <c:pt idx="24">
                  <c:v>44228</c:v>
                </c:pt>
                <c:pt idx="25">
                  <c:v>44256</c:v>
                </c:pt>
                <c:pt idx="26">
                  <c:v>44287</c:v>
                </c:pt>
                <c:pt idx="27">
                  <c:v>44317</c:v>
                </c:pt>
                <c:pt idx="28">
                  <c:v>44348</c:v>
                </c:pt>
                <c:pt idx="29">
                  <c:v>44378</c:v>
                </c:pt>
                <c:pt idx="30">
                  <c:v>44409</c:v>
                </c:pt>
                <c:pt idx="31">
                  <c:v>44440</c:v>
                </c:pt>
                <c:pt idx="32">
                  <c:v>44470</c:v>
                </c:pt>
                <c:pt idx="33">
                  <c:v>44501</c:v>
                </c:pt>
                <c:pt idx="34">
                  <c:v>44531</c:v>
                </c:pt>
                <c:pt idx="35">
                  <c:v>44562</c:v>
                </c:pt>
                <c:pt idx="36">
                  <c:v>44593</c:v>
                </c:pt>
                <c:pt idx="37">
                  <c:v>44621</c:v>
                </c:pt>
                <c:pt idx="38">
                  <c:v>44652</c:v>
                </c:pt>
                <c:pt idx="39">
                  <c:v>44682</c:v>
                </c:pt>
                <c:pt idx="40">
                  <c:v>44713</c:v>
                </c:pt>
                <c:pt idx="41">
                  <c:v>44743</c:v>
                </c:pt>
                <c:pt idx="42">
                  <c:v>44774</c:v>
                </c:pt>
              </c:numCache>
            </c:numRef>
          </c:cat>
          <c:val>
            <c:numRef>
              <c:f>Sheet1!$B$63:$B$292</c:f>
              <c:numCache>
                <c:formatCode>#,##0_);[Red]\(#,##0\)</c:formatCode>
                <c:ptCount val="230"/>
                <c:pt idx="0">
                  <c:v>462200</c:v>
                </c:pt>
                <c:pt idx="1">
                  <c:v>434132</c:v>
                </c:pt>
                <c:pt idx="2">
                  <c:v>426722</c:v>
                </c:pt>
                <c:pt idx="3">
                  <c:v>441518</c:v>
                </c:pt>
                <c:pt idx="4">
                  <c:v>475484</c:v>
                </c:pt>
                <c:pt idx="5">
                  <c:v>494316</c:v>
                </c:pt>
                <c:pt idx="6">
                  <c:v>459777</c:v>
                </c:pt>
                <c:pt idx="7">
                  <c:v>470202</c:v>
                </c:pt>
                <c:pt idx="8">
                  <c:v>329913</c:v>
                </c:pt>
                <c:pt idx="9">
                  <c:v>328442</c:v>
                </c:pt>
                <c:pt idx="10" formatCode="#,##0">
                  <c:v>345999</c:v>
                </c:pt>
                <c:pt idx="11" formatCode="#,##0">
                  <c:v>391679</c:v>
                </c:pt>
                <c:pt idx="12" formatCode="#,##0">
                  <c:v>797912</c:v>
                </c:pt>
                <c:pt idx="13" formatCode="#,##0">
                  <c:v>1360264</c:v>
                </c:pt>
                <c:pt idx="14" formatCode="#,##0">
                  <c:v>3180880</c:v>
                </c:pt>
                <c:pt idx="15" formatCode="#,##0">
                  <c:v>1893634</c:v>
                </c:pt>
                <c:pt idx="16" formatCode="#,##0">
                  <c:v>1177092</c:v>
                </c:pt>
                <c:pt idx="17" formatCode="#,##0">
                  <c:v>1275004</c:v>
                </c:pt>
                <c:pt idx="18" formatCode="#,##0">
                  <c:v>1040840</c:v>
                </c:pt>
                <c:pt idx="19" formatCode="#,##0">
                  <c:v>729391</c:v>
                </c:pt>
                <c:pt idx="20" formatCode="#,##0">
                  <c:v>705262</c:v>
                </c:pt>
                <c:pt idx="21" formatCode="#,##0">
                  <c:v>751377</c:v>
                </c:pt>
                <c:pt idx="22" formatCode="#,##0">
                  <c:v>776732</c:v>
                </c:pt>
                <c:pt idx="23" formatCode="#,##0">
                  <c:v>1058141</c:v>
                </c:pt>
                <c:pt idx="24" formatCode="#,##0">
                  <c:v>768478</c:v>
                </c:pt>
                <c:pt idx="25" formatCode="#,##0">
                  <c:v>735258</c:v>
                </c:pt>
                <c:pt idx="26" formatCode="#,##0">
                  <c:v>855661</c:v>
                </c:pt>
                <c:pt idx="27" formatCode="#,##0">
                  <c:v>955468</c:v>
                </c:pt>
                <c:pt idx="28" formatCode="#,##0">
                  <c:v>1097604</c:v>
                </c:pt>
                <c:pt idx="29" formatCode="#,##0">
                  <c:v>799719</c:v>
                </c:pt>
                <c:pt idx="30" formatCode="#,##0">
                  <c:v>1053154</c:v>
                </c:pt>
                <c:pt idx="31" formatCode="#,##0">
                  <c:v>824488</c:v>
                </c:pt>
                <c:pt idx="32" formatCode="#,##0">
                  <c:v>647184</c:v>
                </c:pt>
                <c:pt idx="33" formatCode="#,##0">
                  <c:v>517818</c:v>
                </c:pt>
                <c:pt idx="34" formatCode="#,##0">
                  <c:v>617044</c:v>
                </c:pt>
                <c:pt idx="35" formatCode="#,##0">
                  <c:v>747796</c:v>
                </c:pt>
                <c:pt idx="36" formatCode="#,##0">
                  <c:v>578375</c:v>
                </c:pt>
                <c:pt idx="37" formatCode="#,##0">
                  <c:v>576336</c:v>
                </c:pt>
                <c:pt idx="38" formatCode="#,##0">
                  <c:v>524998</c:v>
                </c:pt>
                <c:pt idx="39" formatCode="#,##0">
                  <c:v>552712</c:v>
                </c:pt>
                <c:pt idx="40" formatCode="#,##0">
                  <c:v>582201</c:v>
                </c:pt>
                <c:pt idx="41" formatCode="#,##0">
                  <c:v>637246</c:v>
                </c:pt>
                <c:pt idx="42" formatCode="#,##0">
                  <c:v>621979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373184"/>
        <c:axId val="11207180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marker>
            <c:spPr>
              <a:solidFill>
                <a:srgbClr val="FFC000"/>
              </a:solidFill>
            </c:spPr>
          </c:marker>
          <c:cat>
            <c:numRef>
              <c:f>Sheet1!$A$63:$A$292</c:f>
              <c:numCache>
                <c:formatCode>yyyy"年"m"月"</c:formatCode>
                <c:ptCount val="230"/>
                <c:pt idx="0">
                  <c:v>43497</c:v>
                </c:pt>
                <c:pt idx="1">
                  <c:v>43525</c:v>
                </c:pt>
                <c:pt idx="2">
                  <c:v>43556</c:v>
                </c:pt>
                <c:pt idx="3">
                  <c:v>43586</c:v>
                </c:pt>
                <c:pt idx="4">
                  <c:v>43617</c:v>
                </c:pt>
                <c:pt idx="5">
                  <c:v>43647</c:v>
                </c:pt>
                <c:pt idx="6">
                  <c:v>43678</c:v>
                </c:pt>
                <c:pt idx="7">
                  <c:v>43709</c:v>
                </c:pt>
                <c:pt idx="8">
                  <c:v>43739</c:v>
                </c:pt>
                <c:pt idx="9">
                  <c:v>43770</c:v>
                </c:pt>
                <c:pt idx="10">
                  <c:v>43800</c:v>
                </c:pt>
                <c:pt idx="11">
                  <c:v>43831</c:v>
                </c:pt>
                <c:pt idx="12">
                  <c:v>43862</c:v>
                </c:pt>
                <c:pt idx="13">
                  <c:v>43891</c:v>
                </c:pt>
                <c:pt idx="14">
                  <c:v>43922</c:v>
                </c:pt>
                <c:pt idx="15">
                  <c:v>43952</c:v>
                </c:pt>
                <c:pt idx="16">
                  <c:v>43983</c:v>
                </c:pt>
                <c:pt idx="17">
                  <c:v>44013</c:v>
                </c:pt>
                <c:pt idx="18">
                  <c:v>44044</c:v>
                </c:pt>
                <c:pt idx="19">
                  <c:v>44075</c:v>
                </c:pt>
                <c:pt idx="20">
                  <c:v>44105</c:v>
                </c:pt>
                <c:pt idx="21">
                  <c:v>44136</c:v>
                </c:pt>
                <c:pt idx="22">
                  <c:v>44166</c:v>
                </c:pt>
                <c:pt idx="23">
                  <c:v>44197</c:v>
                </c:pt>
                <c:pt idx="24">
                  <c:v>44228</c:v>
                </c:pt>
                <c:pt idx="25">
                  <c:v>44256</c:v>
                </c:pt>
                <c:pt idx="26">
                  <c:v>44287</c:v>
                </c:pt>
                <c:pt idx="27">
                  <c:v>44317</c:v>
                </c:pt>
                <c:pt idx="28">
                  <c:v>44348</c:v>
                </c:pt>
                <c:pt idx="29">
                  <c:v>44378</c:v>
                </c:pt>
                <c:pt idx="30">
                  <c:v>44409</c:v>
                </c:pt>
                <c:pt idx="31">
                  <c:v>44440</c:v>
                </c:pt>
                <c:pt idx="32">
                  <c:v>44470</c:v>
                </c:pt>
                <c:pt idx="33">
                  <c:v>44501</c:v>
                </c:pt>
                <c:pt idx="34">
                  <c:v>44531</c:v>
                </c:pt>
                <c:pt idx="35">
                  <c:v>44562</c:v>
                </c:pt>
                <c:pt idx="36">
                  <c:v>44593</c:v>
                </c:pt>
                <c:pt idx="37">
                  <c:v>44621</c:v>
                </c:pt>
                <c:pt idx="38">
                  <c:v>44652</c:v>
                </c:pt>
                <c:pt idx="39">
                  <c:v>44682</c:v>
                </c:pt>
                <c:pt idx="40">
                  <c:v>44713</c:v>
                </c:pt>
                <c:pt idx="41">
                  <c:v>44743</c:v>
                </c:pt>
                <c:pt idx="42">
                  <c:v>44774</c:v>
                </c:pt>
              </c:numCache>
            </c:numRef>
          </c:cat>
          <c:val>
            <c:numRef>
              <c:f>Sheet1!$C$63:$C$292</c:f>
              <c:numCache>
                <c:formatCode>#,##0_);[Red]\(#,##0\)</c:formatCode>
                <c:ptCount val="230"/>
                <c:pt idx="0">
                  <c:v>102829</c:v>
                </c:pt>
                <c:pt idx="1">
                  <c:v>92125</c:v>
                </c:pt>
                <c:pt idx="2">
                  <c:v>81494</c:v>
                </c:pt>
                <c:pt idx="3">
                  <c:v>81891</c:v>
                </c:pt>
                <c:pt idx="4">
                  <c:v>90536</c:v>
                </c:pt>
                <c:pt idx="5">
                  <c:v>97739</c:v>
                </c:pt>
                <c:pt idx="6">
                  <c:v>97911</c:v>
                </c:pt>
                <c:pt idx="7">
                  <c:v>116412</c:v>
                </c:pt>
                <c:pt idx="8">
                  <c:v>86180</c:v>
                </c:pt>
                <c:pt idx="9">
                  <c:v>76034</c:v>
                </c:pt>
                <c:pt idx="10" formatCode="#,##0">
                  <c:v>85314</c:v>
                </c:pt>
                <c:pt idx="11" formatCode="#,##0">
                  <c:v>127306</c:v>
                </c:pt>
                <c:pt idx="12" formatCode="#,##0">
                  <c:v>400616</c:v>
                </c:pt>
                <c:pt idx="13" formatCode="#,##0">
                  <c:v>732075</c:v>
                </c:pt>
                <c:pt idx="14" formatCode="#,##0">
                  <c:v>1934565</c:v>
                </c:pt>
                <c:pt idx="15" formatCode="#,##0">
                  <c:v>1050456</c:v>
                </c:pt>
                <c:pt idx="16" formatCode="#,##0">
                  <c:v>750239</c:v>
                </c:pt>
                <c:pt idx="17" formatCode="#,##0">
                  <c:v>695320</c:v>
                </c:pt>
                <c:pt idx="18" formatCode="#,##0">
                  <c:v>578593</c:v>
                </c:pt>
                <c:pt idx="19" formatCode="#,##0">
                  <c:v>364107</c:v>
                </c:pt>
                <c:pt idx="20" formatCode="#,##0">
                  <c:v>351507</c:v>
                </c:pt>
                <c:pt idx="21" formatCode="#,##0">
                  <c:v>437197</c:v>
                </c:pt>
                <c:pt idx="22" formatCode="#,##0">
                  <c:v>467437</c:v>
                </c:pt>
                <c:pt idx="23" formatCode="#,##0">
                  <c:v>678882</c:v>
                </c:pt>
                <c:pt idx="24" formatCode="#,##0">
                  <c:v>462408</c:v>
                </c:pt>
                <c:pt idx="25" formatCode="#,##0">
                  <c:v>397704</c:v>
                </c:pt>
                <c:pt idx="26" formatCode="#,##0">
                  <c:v>473531</c:v>
                </c:pt>
                <c:pt idx="27" formatCode="#,##0">
                  <c:v>547094</c:v>
                </c:pt>
                <c:pt idx="28" formatCode="#,##0">
                  <c:v>652218</c:v>
                </c:pt>
                <c:pt idx="29" formatCode="#,##0">
                  <c:v>476969</c:v>
                </c:pt>
                <c:pt idx="30" formatCode="#,##0">
                  <c:v>685193</c:v>
                </c:pt>
                <c:pt idx="31" formatCode="#,##0">
                  <c:v>499205</c:v>
                </c:pt>
                <c:pt idx="32" formatCode="#,##0">
                  <c:v>365588</c:v>
                </c:pt>
                <c:pt idx="33" formatCode="#,##0">
                  <c:v>258207</c:v>
                </c:pt>
                <c:pt idx="34" formatCode="#,##0">
                  <c:v>309981</c:v>
                </c:pt>
                <c:pt idx="35" formatCode="#,##0">
                  <c:v>416336</c:v>
                </c:pt>
                <c:pt idx="36" formatCode="#,##0">
                  <c:v>312450</c:v>
                </c:pt>
                <c:pt idx="37" formatCode="#,##0">
                  <c:v>295460</c:v>
                </c:pt>
                <c:pt idx="38" formatCode="#,##0">
                  <c:v>347865</c:v>
                </c:pt>
                <c:pt idx="39" formatCode="#,##0">
                  <c:v>282619</c:v>
                </c:pt>
                <c:pt idx="40" formatCode="#,##0">
                  <c:v>296812</c:v>
                </c:pt>
                <c:pt idx="41" formatCode="#,##0">
                  <c:v>365779</c:v>
                </c:pt>
                <c:pt idx="42" formatCode="#,##0">
                  <c:v>350597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079232"/>
        <c:axId val="112073344"/>
      </c:lineChart>
      <c:dateAx>
        <c:axId val="97373184"/>
        <c:scaling>
          <c:orientation val="minMax"/>
        </c:scaling>
        <c:delete val="0"/>
        <c:axPos val="b"/>
        <c:numFmt formatCode="yyyy&quot;年&quot;m&quot;月&quot;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ja-JP"/>
          </a:p>
        </c:txPr>
        <c:crossAx val="112071808"/>
        <c:crosses val="autoZero"/>
        <c:auto val="1"/>
        <c:lblOffset val="100"/>
        <c:baseTimeUnit val="months"/>
        <c:majorUnit val="2"/>
        <c:majorTimeUnit val="months"/>
      </c:dateAx>
      <c:valAx>
        <c:axId val="112071808"/>
        <c:scaling>
          <c:orientation val="minMax"/>
        </c:scaling>
        <c:delete val="0"/>
        <c:axPos val="l"/>
        <c:majorGridlines/>
        <c:numFmt formatCode="#,##0_);[Red]\(#,##0\)" sourceLinked="1"/>
        <c:majorTickMark val="out"/>
        <c:minorTickMark val="none"/>
        <c:tickLblPos val="nextTo"/>
        <c:crossAx val="97373184"/>
        <c:crossesAt val="41456"/>
        <c:crossBetween val="between"/>
      </c:valAx>
      <c:valAx>
        <c:axId val="112073344"/>
        <c:scaling>
          <c:orientation val="minMax"/>
        </c:scaling>
        <c:delete val="0"/>
        <c:axPos val="r"/>
        <c:numFmt formatCode="#,##0_);[Red]\(#,##0\)" sourceLinked="1"/>
        <c:majorTickMark val="out"/>
        <c:minorTickMark val="none"/>
        <c:tickLblPos val="nextTo"/>
        <c:crossAx val="112079232"/>
        <c:crosses val="max"/>
        <c:crossBetween val="between"/>
      </c:valAx>
      <c:dateAx>
        <c:axId val="112079232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112073344"/>
        <c:crosses val="autoZero"/>
        <c:auto val="1"/>
        <c:lblOffset val="100"/>
        <c:baseTimeUnit val="months"/>
      </c:dateAx>
    </c:plotArea>
    <c:legend>
      <c:legendPos val="b"/>
      <c:layout>
        <c:manualLayout>
          <c:xMode val="edge"/>
          <c:yMode val="edge"/>
          <c:x val="0.28162493594614169"/>
          <c:y val="0.9341284096313246"/>
          <c:w val="0.43263252481869169"/>
          <c:h val="6.5871590368675306E-2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1" y="0"/>
            <a:ext cx="7104063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025023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10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14550" y="766763"/>
            <a:ext cx="2881313" cy="3836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47656" y="4859589"/>
            <a:ext cx="5205405" cy="460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noProof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1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025023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69F35CA-37EC-4E02-9265-6D07603DC223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811367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marL="775799" indent="-298384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marL="1193538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marL="1670952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marL="2148366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2578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0319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58061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05802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fld id="{655C0C97-621C-4B60-A7E1-18CD0C8FB12D}" type="slidenum">
              <a:rPr lang="en-GB" altLang="ja-JP" sz="1400">
                <a:latin typeface="Arial" charset="0"/>
                <a:ea typeface="ＭＳ Ｐゴシック" charset="-128"/>
              </a:rPr>
              <a:pPr eaLnBrk="1" hangingPunct="1">
                <a:spcBef>
                  <a:spcPct val="0"/>
                </a:spcBef>
                <a:buFont typeface="Arial" charset="0"/>
                <a:buNone/>
              </a:pPr>
              <a:t>1</a:t>
            </a:fld>
            <a:endParaRPr lang="en-GB" altLang="ja-JP" sz="1400">
              <a:latin typeface="Arial" charset="0"/>
              <a:ea typeface="ＭＳ Ｐゴシック" charset="-128"/>
            </a:endParaRPr>
          </a:p>
        </p:txBody>
      </p:sp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087857" y="765745"/>
            <a:ext cx="2928353" cy="384024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ja-JP" altLang="en-US" sz="25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/>
          </p:nvPr>
        </p:nvSpPr>
        <p:spPr>
          <a:xfrm>
            <a:off x="947656" y="4859589"/>
            <a:ext cx="5208754" cy="4617514"/>
          </a:xfr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1007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130550"/>
            <a:ext cx="6429375" cy="2159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5063" y="5710238"/>
            <a:ext cx="5292725" cy="2574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E37C5-AF23-4CE0-9842-B8DEEBF0F2B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79583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4D21D-D01E-4B7F-AE2F-A5317A87FA3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556072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387975" y="682625"/>
            <a:ext cx="1606550" cy="82756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682625"/>
            <a:ext cx="4668837" cy="82756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67135-D474-4510-BE1B-438D2735F44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553939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682625"/>
            <a:ext cx="6427787" cy="210343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8AFC1-7AD2-4738-A88B-2EF4439EABDF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89775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DA64F-5BEB-4005-B762-19BB284E4A54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404736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475413"/>
            <a:ext cx="6429375" cy="200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00" y="4270375"/>
            <a:ext cx="6429375" cy="22050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BEA7B-1C66-4674-AC5A-17A730F39130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315341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2911475"/>
            <a:ext cx="3136900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56038" y="2911475"/>
            <a:ext cx="3138487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1AF60-953E-4486-AD06-B2F79F3A70D8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16653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3225"/>
            <a:ext cx="6807200" cy="167957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255838"/>
            <a:ext cx="3341688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5" y="3195638"/>
            <a:ext cx="3341688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750" y="2255838"/>
            <a:ext cx="3343275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750" y="3195638"/>
            <a:ext cx="3343275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B365C-2E9B-46DE-BAF7-5D0FDBFA061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197145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B0876-AC20-4C90-871A-C665585C58B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66859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40E5C-A899-420A-8593-F21FE540A28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63820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1638"/>
            <a:ext cx="2489200" cy="17065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7513" y="401638"/>
            <a:ext cx="4227512" cy="85994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5" y="2108200"/>
            <a:ext cx="2489200" cy="6892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1F015-20BB-4A3E-80D1-23FCBB846F01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445056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053263"/>
            <a:ext cx="4537075" cy="831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725" y="900113"/>
            <a:ext cx="4537075" cy="604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725" y="7885113"/>
            <a:ext cx="4537075" cy="11826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A74C8-5624-404D-A5F4-3BAEDE49BEA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43596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66738" y="682625"/>
            <a:ext cx="6427787" cy="210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タイトルの書式設定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2911475"/>
            <a:ext cx="6427787" cy="604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テキストの書式設定</a:t>
            </a:r>
            <a:endParaRPr lang="en-GB" altLang="ja-JP"/>
          </a:p>
          <a:p>
            <a:pPr lvl="1"/>
            <a:r>
              <a:rPr lang="ja-JP" altLang="en-GB"/>
              <a:t>第</a:t>
            </a:r>
            <a:r>
              <a:rPr lang="en-GB" altLang="ja-JP"/>
              <a:t> 2 </a:t>
            </a:r>
            <a:r>
              <a:rPr lang="ja-JP" altLang="en-GB"/>
              <a:t>レベル</a:t>
            </a:r>
            <a:endParaRPr lang="en-GB" altLang="ja-JP"/>
          </a:p>
          <a:p>
            <a:pPr lvl="2"/>
            <a:r>
              <a:rPr lang="ja-JP" altLang="en-GB"/>
              <a:t>第</a:t>
            </a:r>
            <a:r>
              <a:rPr lang="en-GB" altLang="ja-JP"/>
              <a:t> 3 </a:t>
            </a:r>
            <a:r>
              <a:rPr lang="ja-JP" altLang="en-GB"/>
              <a:t>レベル</a:t>
            </a:r>
            <a:endParaRPr lang="en-GB" altLang="ja-JP"/>
          </a:p>
          <a:p>
            <a:pPr lvl="3"/>
            <a:r>
              <a:rPr lang="ja-JP" altLang="en-GB"/>
              <a:t>第</a:t>
            </a:r>
            <a:r>
              <a:rPr lang="en-GB" altLang="ja-JP"/>
              <a:t> 4 </a:t>
            </a:r>
            <a:r>
              <a:rPr lang="ja-JP" altLang="en-GB"/>
              <a:t>レベル</a:t>
            </a:r>
            <a:endParaRPr lang="en-GB" altLang="ja-JP"/>
          </a:p>
          <a:p>
            <a:pPr lvl="4"/>
            <a:r>
              <a:rPr lang="ja-JP" altLang="en-GB"/>
              <a:t>第</a:t>
            </a:r>
            <a:r>
              <a:rPr lang="en-GB" altLang="ja-JP"/>
              <a:t> 5 </a:t>
            </a:r>
            <a:r>
              <a:rPr lang="ja-JP" altLang="en-GB"/>
              <a:t>レベル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66738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2584450" y="9182100"/>
            <a:ext cx="2392363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419725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086157B-2161-4CC6-81AF-F77B1FCE63B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5pPr>
      <a:lvl6pPr marL="4572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6pPr>
      <a:lvl7pPr marL="9144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7pPr>
      <a:lvl8pPr marL="13716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8pPr>
      <a:lvl9pPr marL="18288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9pPr>
    </p:titleStyle>
    <p:bodyStyle>
      <a:lvl1pPr marL="341313" indent="-341313" algn="l" defTabSz="449263" rtl="0" eaLnBrk="0" fontAlgn="base" hangingPunct="0">
        <a:lnSpc>
          <a:spcPct val="93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image" Target="../media/image1.png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gif"/><Relationship Id="rId5" Type="http://schemas.openxmlformats.org/officeDocument/2006/relationships/image" Target="../media/image2.emf"/><Relationship Id="rId4" Type="http://schemas.openxmlformats.org/officeDocument/2006/relationships/package" Target="../embeddings/Microsoft_Excel_Worksheet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4"/>
          <p:cNvSpPr/>
          <p:nvPr/>
        </p:nvSpPr>
        <p:spPr bwMode="auto">
          <a:xfrm>
            <a:off x="710605" y="2010171"/>
            <a:ext cx="6005512" cy="1704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ja-JP" alt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051" name="Rectangle 1"/>
          <p:cNvSpPr>
            <a:spLocks noChangeArrowheads="1"/>
          </p:cNvSpPr>
          <p:nvPr/>
        </p:nvSpPr>
        <p:spPr bwMode="auto">
          <a:xfrm>
            <a:off x="1602582" y="4029819"/>
            <a:ext cx="4413250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300"/>
              </a:spcBef>
              <a:buClr>
                <a:srgbClr val="FFB518"/>
              </a:buClr>
              <a:buFont typeface="Arial" charset="0"/>
              <a:buNone/>
            </a:pPr>
            <a:r>
              <a:rPr lang="ja-JP" altLang="en-GB" sz="1600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GB" altLang="ja-JP" sz="1600" dirty="0">
                <a:solidFill>
                  <a:srgbClr val="4B4479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GB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20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22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年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8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月ページビュー＆ユニークブラウザ</a:t>
            </a:r>
            <a:endParaRPr lang="en-GB" altLang="ja-JP" sz="1600" dirty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3584997" y="5402658"/>
            <a:ext cx="3266058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ja-JP" sz="800" b="0" dirty="0">
                <a:latin typeface="+mj-ea"/>
                <a:ea typeface="+mj-ea"/>
              </a:rPr>
              <a:t>※</a:t>
            </a:r>
            <a:r>
              <a:rPr lang="en-US" altLang="ja-JP" sz="800" b="0" dirty="0">
                <a:latin typeface="+mj-ea"/>
                <a:ea typeface="+mj-ea"/>
              </a:rPr>
              <a:t>PV UB</a:t>
            </a:r>
            <a:r>
              <a:rPr lang="ja-JP" altLang="en-US" sz="800" b="0" dirty="0">
                <a:latin typeface="+mj-ea"/>
                <a:ea typeface="+mj-ea"/>
              </a:rPr>
              <a:t>の数値は</a:t>
            </a:r>
            <a:r>
              <a:rPr lang="en-US" altLang="ja-JP" sz="800" b="0" dirty="0">
                <a:latin typeface="+mj-ea"/>
                <a:ea typeface="+mj-ea"/>
              </a:rPr>
              <a:t>Adobe Analytics</a:t>
            </a:r>
            <a:r>
              <a:rPr lang="ja-JP" altLang="en-US" sz="800" b="0" dirty="0">
                <a:latin typeface="+mj-ea"/>
                <a:ea typeface="+mj-ea"/>
              </a:rPr>
              <a:t>によって集計されたデータです。</a:t>
            </a:r>
            <a:endParaRPr lang="ja-JP" altLang="en-GB" sz="800" b="0" dirty="0">
              <a:latin typeface="+mj-ea"/>
              <a:ea typeface="+mj-ea"/>
            </a:endParaRPr>
          </a:p>
        </p:txBody>
      </p:sp>
      <p:grpSp>
        <p:nvGrpSpPr>
          <p:cNvPr id="2058" name="Group 634"/>
          <p:cNvGrpSpPr>
            <a:grpSpLocks/>
          </p:cNvGrpSpPr>
          <p:nvPr/>
        </p:nvGrpSpPr>
        <p:grpSpPr bwMode="auto">
          <a:xfrm>
            <a:off x="1953305" y="9271278"/>
            <a:ext cx="4103688" cy="411163"/>
            <a:chOff x="1107" y="5841"/>
            <a:chExt cx="2585" cy="259"/>
          </a:xfrm>
        </p:grpSpPr>
        <p:sp>
          <p:nvSpPr>
            <p:cNvPr id="2065" name="Text Box 489"/>
            <p:cNvSpPr txBox="1">
              <a:spLocks noChangeArrowheads="1"/>
            </p:cNvSpPr>
            <p:nvPr/>
          </p:nvSpPr>
          <p:spPr bwMode="auto">
            <a:xfrm>
              <a:off x="1616" y="5963"/>
              <a:ext cx="1104" cy="1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E-mail ： </a:t>
              </a:r>
              <a:r>
                <a:rPr lang="en-US" altLang="ja-JP" sz="1200" b="0" baseline="30000" dirty="0" err="1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btj</a:t>
              </a:r>
              <a:r>
                <a:rPr lang="ja-JP" altLang="ja-JP" sz="12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-ad@nikkeibp.co.jp</a:t>
              </a:r>
              <a:endParaRPr lang="ja-JP" altLang="ja-JP" sz="1000" b="0" baseline="300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2066" name="Rectangle 490"/>
            <p:cNvSpPr>
              <a:spLocks noChangeArrowheads="1"/>
            </p:cNvSpPr>
            <p:nvPr/>
          </p:nvSpPr>
          <p:spPr bwMode="auto">
            <a:xfrm>
              <a:off x="1107" y="5841"/>
              <a:ext cx="2585" cy="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【お問い合わせ】</a:t>
              </a:r>
              <a:endParaRPr lang="en-US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医療メディア広告部　　</a:t>
              </a: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TEL.03-6811-8036　FAX.</a:t>
              </a: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 </a:t>
              </a:r>
              <a:r>
                <a:rPr lang="en-US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050-3153-7277</a:t>
              </a:r>
              <a:endParaRPr lang="en-GB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396875" y="778513"/>
            <a:ext cx="6624736" cy="568481"/>
            <a:chOff x="469057" y="401326"/>
            <a:chExt cx="6624736" cy="568481"/>
          </a:xfrm>
        </p:grpSpPr>
        <p:pic>
          <p:nvPicPr>
            <p:cNvPr id="29" name="Picture 9" descr="\\LS-XHL52F\share\日経BP\ロゴ\web\日経バイオテク\logo_green.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5369" y="420532"/>
              <a:ext cx="1828800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テキスト ボックス 1"/>
            <p:cNvSpPr txBox="1"/>
            <p:nvPr/>
          </p:nvSpPr>
          <p:spPr>
            <a:xfrm>
              <a:off x="3061345" y="419528"/>
              <a:ext cx="3678386" cy="5502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>
                  <a:solidFill>
                    <a:schemeClr val="accent1">
                      <a:lumMod val="50000"/>
                    </a:schemeClr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Marketing Report</a:t>
              </a:r>
              <a:endParaRPr kumimoji="1" lang="ja-JP" altLang="en-US" sz="3200" dirty="0">
                <a:solidFill>
                  <a:schemeClr val="accent1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469057" y="401326"/>
              <a:ext cx="6624736" cy="550279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30000"/>
              </a:schemeClr>
            </a:solidFill>
          </p:spPr>
          <p:txBody>
            <a:bodyPr wrap="square" rtlCol="0">
              <a:spAutoFit/>
            </a:bodyPr>
            <a:lstStyle/>
            <a:p>
              <a:endParaRPr kumimoji="1" lang="ja-JP" altLang="en-US" sz="3200" dirty="0"/>
            </a:p>
          </p:txBody>
        </p:sp>
      </p:grpSp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5217544"/>
              </p:ext>
            </p:extLst>
          </p:nvPr>
        </p:nvGraphicFramePr>
        <p:xfrm>
          <a:off x="711200" y="4370388"/>
          <a:ext cx="6553200" cy="382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6280261" imgH="3244938" progId="Excel.Sheet.12">
                  <p:embed/>
                </p:oleObj>
              </mc:Choice>
              <mc:Fallback>
                <p:oleObj name="Worksheet" r:id="rId4" imgW="6280261" imgH="3244938" progId="Excel.Sheet.12">
                  <p:embed/>
                  <p:pic>
                    <p:nvPicPr>
                      <p:cNvPr id="7" name="オブジェクト 6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11200" y="4370388"/>
                        <a:ext cx="6553200" cy="3822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日付プレースホルダー 7"/>
          <p:cNvSpPr>
            <a:spLocks noGrp="1"/>
          </p:cNvSpPr>
          <p:nvPr>
            <p:ph type="dt" idx="10"/>
          </p:nvPr>
        </p:nvSpPr>
        <p:spPr>
          <a:xfrm>
            <a:off x="6015832" y="1370633"/>
            <a:ext cx="3382217" cy="324394"/>
          </a:xfrm>
        </p:spPr>
        <p:txBody>
          <a:bodyPr/>
          <a:lstStyle/>
          <a:p>
            <a:pPr>
              <a:defRPr/>
            </a:pPr>
            <a:r>
              <a:rPr lang="en-US" altLang="ja-JP" dirty="0"/>
              <a:t>2022.9.2</a:t>
            </a:r>
            <a:endParaRPr lang="en-GB" altLang="ja-JP" dirty="0"/>
          </a:p>
        </p:txBody>
      </p:sp>
      <p:pic>
        <p:nvPicPr>
          <p:cNvPr id="2109" name="Picture 61" descr="http://nbt.nikkeibp.co.jp/bio/images/publlcations_logo2_03c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044" y="1814908"/>
            <a:ext cx="182880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50"/>
          <p:cNvSpPr>
            <a:spLocks noChangeArrowheads="1"/>
          </p:cNvSpPr>
          <p:nvPr/>
        </p:nvSpPr>
        <p:spPr bwMode="auto">
          <a:xfrm>
            <a:off x="4225925" y="17113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latin typeface="ＭＳ Ｐゴシック" charset="-128"/>
            </a:endParaRPr>
          </a:p>
        </p:txBody>
      </p:sp>
      <p:sp>
        <p:nvSpPr>
          <p:cNvPr id="21" name="Rectangle 48"/>
          <p:cNvSpPr>
            <a:spLocks noChangeArrowheads="1"/>
          </p:cNvSpPr>
          <p:nvPr/>
        </p:nvSpPr>
        <p:spPr bwMode="auto">
          <a:xfrm>
            <a:off x="710605" y="3004939"/>
            <a:ext cx="6140450" cy="493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400" dirty="0"/>
              <a:t>抗体医薬、</a:t>
            </a:r>
            <a:r>
              <a:rPr lang="en-US" altLang="ja-JP" sz="1400" dirty="0" err="1"/>
              <a:t>iPS</a:t>
            </a:r>
            <a:r>
              <a:rPr lang="ja-JP" altLang="en-US" sz="1400" dirty="0"/>
              <a:t>細胞、機能性食品、バイオ燃料、バイオプラスチックなどの最新ニュースを網羅した唯一のバイオテクノロジーサイトです。</a:t>
            </a:r>
          </a:p>
        </p:txBody>
      </p:sp>
      <p:sp>
        <p:nvSpPr>
          <p:cNvPr id="22" name="Rectangle 54"/>
          <p:cNvSpPr>
            <a:spLocks noChangeArrowheads="1"/>
          </p:cNvSpPr>
          <p:nvPr/>
        </p:nvSpPr>
        <p:spPr bwMode="auto">
          <a:xfrm>
            <a:off x="710605" y="2205434"/>
            <a:ext cx="60055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600" b="1" dirty="0"/>
              <a:t>バイオテクノロジーの最新ニュースを網羅した唯一のポータルサイト</a:t>
            </a:r>
          </a:p>
        </p:txBody>
      </p:sp>
      <p:sp>
        <p:nvSpPr>
          <p:cNvPr id="23" name="Rectangle 54"/>
          <p:cNvSpPr>
            <a:spLocks noChangeArrowheads="1"/>
          </p:cNvSpPr>
          <p:nvPr/>
        </p:nvSpPr>
        <p:spPr bwMode="auto">
          <a:xfrm>
            <a:off x="901105" y="2543967"/>
            <a:ext cx="25574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600" dirty="0">
                <a:latin typeface="Malgun Gothic" pitchFamily="34" charset="-127"/>
                <a:ea typeface="Malgun Gothic" pitchFamily="34" charset="-127"/>
              </a:rPr>
              <a:t>https://bio.nikkeibp.co.jp/</a:t>
            </a:r>
            <a:endParaRPr lang="ja-JP" altLang="en-US" sz="1600" dirty="0">
              <a:latin typeface="Malgun Gothic" pitchFamily="34" charset="-127"/>
              <a:ea typeface="Malgun Gothic" pitchFamily="34" charset="-127"/>
            </a:endParaRPr>
          </a:p>
        </p:txBody>
      </p:sp>
      <p:graphicFrame>
        <p:nvGraphicFramePr>
          <p:cNvPr id="25" name="グラフ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5408546"/>
              </p:ext>
            </p:extLst>
          </p:nvPr>
        </p:nvGraphicFramePr>
        <p:xfrm>
          <a:off x="547480" y="5705747"/>
          <a:ext cx="6474131" cy="3451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9" name="図 8">
            <a:extLst>
              <a:ext uri="{FF2B5EF4-FFF2-40B4-BE49-F238E27FC236}">
                <a16:creationId xmlns:a16="http://schemas.microsoft.com/office/drawing/2014/main" id="{D12D7C9A-06FE-492F-AE5F-63AEC5C369B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05" y="9247447"/>
            <a:ext cx="1015376" cy="357188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18" ma:contentTypeDescription="新しいドキュメントを作成します。" ma:contentTypeScope="" ma:versionID="232a577d1b21f62a71791c9b0cbe5165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e09b5b7c7cc358b8c83950fde95fc5e1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b54e04a-f2ad-4feb-b211-739ca8db5bc3" xsi:nil="true"/>
    <_x5099__x8003_ xmlns="dc369000-971c-4de2-98e9-ecd6e5b4885d" xsi:nil="true"/>
    <lcf76f155ced4ddcb4097134ff3c332f xmlns="dc369000-971c-4de2-98e9-ecd6e5b4885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32541A1-12E0-4FB7-944A-F257D7743561}"/>
</file>

<file path=customXml/itemProps2.xml><?xml version="1.0" encoding="utf-8"?>
<ds:datastoreItem xmlns:ds="http://schemas.openxmlformats.org/officeDocument/2006/customXml" ds:itemID="{0F572753-39F5-431F-9822-694A3807A09D}"/>
</file>

<file path=customXml/itemProps3.xml><?xml version="1.0" encoding="utf-8"?>
<ds:datastoreItem xmlns:ds="http://schemas.openxmlformats.org/officeDocument/2006/customXml" ds:itemID="{8F157E99-DE38-4228-AE51-024C55C4500B}"/>
</file>

<file path=docProps/app.xml><?xml version="1.0" encoding="utf-8"?>
<Properties xmlns="http://schemas.openxmlformats.org/officeDocument/2006/extended-properties" xmlns:vt="http://schemas.openxmlformats.org/officeDocument/2006/docPropsVTypes">
  <TotalTime>22004</TotalTime>
  <Words>98</Words>
  <Application>Microsoft Office PowerPoint</Application>
  <PresentationFormat>ユーザー設定</PresentationFormat>
  <Paragraphs>11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Malgun Gothic</vt:lpstr>
      <vt:lpstr>ＭＳ Ｐゴシック</vt:lpstr>
      <vt:lpstr>Aharoni</vt:lpstr>
      <vt:lpstr>Arial</vt:lpstr>
      <vt:lpstr>Times New Roman</vt:lpstr>
      <vt:lpstr>標準デザイン</vt:lpstr>
      <vt:lpstr>Microsoft Excel ワークシート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嶋 俊作</cp:lastModifiedBy>
  <cp:revision>844</cp:revision>
  <cp:lastPrinted>2022-08-03T06:50:28Z</cp:lastPrinted>
  <dcterms:modified xsi:type="dcterms:W3CDTF">2022-09-02T08:36:52Z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