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4"/>
  </p:sldMasterIdLst>
  <p:notesMasterIdLst>
    <p:notesMasterId r:id="rId10"/>
  </p:notesMasterIdLst>
  <p:handoutMasterIdLst>
    <p:handoutMasterId r:id="rId11"/>
  </p:handoutMasterIdLst>
  <p:sldIdLst>
    <p:sldId id="257" r:id="rId5"/>
    <p:sldId id="417" r:id="rId6"/>
    <p:sldId id="530" r:id="rId7"/>
    <p:sldId id="520" r:id="rId8"/>
    <p:sldId id="429" r:id="rId9"/>
  </p:sldIdLst>
  <p:sldSz cx="9144000" cy="6858000" type="screen4x3"/>
  <p:notesSz cx="7104063" cy="10234613"/>
  <p:defaultTextStyle>
    <a:defPPr>
      <a:defRPr lang="ja-JP"/>
    </a:defPPr>
    <a:lvl1pPr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ＭＳ Ｐゴシック" pitchFamily="50" charset="-128"/>
        <a:cs typeface="+mn-cs"/>
      </a:defRPr>
    </a:lvl1pPr>
    <a:lvl2pPr marL="4572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ＭＳ Ｐゴシック" pitchFamily="50" charset="-128"/>
        <a:cs typeface="+mn-cs"/>
      </a:defRPr>
    </a:lvl2pPr>
    <a:lvl3pPr marL="9144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ＭＳ Ｐゴシック" pitchFamily="50" charset="-128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ＭＳ Ｐゴシック" pitchFamily="50" charset="-128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ＭＳ Ｐゴシック" pitchFamily="50" charset="-128"/>
        <a:cs typeface="+mn-cs"/>
      </a:defRPr>
    </a:lvl5pPr>
    <a:lvl6pPr marL="2286000" algn="l" defTabSz="914400" rtl="0" eaLnBrk="1" latinLnBrk="0" hangingPunct="1">
      <a:defRPr kumimoji="1" kern="1200">
        <a:solidFill>
          <a:schemeClr val="tx1"/>
        </a:solidFill>
        <a:latin typeface="Arial" charset="0"/>
        <a:ea typeface="ＭＳ Ｐゴシック" pitchFamily="50" charset="-128"/>
        <a:cs typeface="+mn-cs"/>
      </a:defRPr>
    </a:lvl6pPr>
    <a:lvl7pPr marL="2743200" algn="l" defTabSz="914400" rtl="0" eaLnBrk="1" latinLnBrk="0" hangingPunct="1">
      <a:defRPr kumimoji="1" kern="1200">
        <a:solidFill>
          <a:schemeClr val="tx1"/>
        </a:solidFill>
        <a:latin typeface="Arial" charset="0"/>
        <a:ea typeface="ＭＳ Ｐゴシック" pitchFamily="50" charset="-128"/>
        <a:cs typeface="+mn-cs"/>
      </a:defRPr>
    </a:lvl7pPr>
    <a:lvl8pPr marL="3200400" algn="l" defTabSz="914400" rtl="0" eaLnBrk="1" latinLnBrk="0" hangingPunct="1">
      <a:defRPr kumimoji="1" kern="1200">
        <a:solidFill>
          <a:schemeClr val="tx1"/>
        </a:solidFill>
        <a:latin typeface="Arial" charset="0"/>
        <a:ea typeface="ＭＳ Ｐゴシック" pitchFamily="50" charset="-128"/>
        <a:cs typeface="+mn-cs"/>
      </a:defRPr>
    </a:lvl8pPr>
    <a:lvl9pPr marL="3657600" algn="l" defTabSz="914400" rtl="0" eaLnBrk="1" latinLnBrk="0" hangingPunct="1">
      <a:defRPr kumimoji="1" kern="1200">
        <a:solidFill>
          <a:schemeClr val="tx1"/>
        </a:solidFill>
        <a:latin typeface="Arial" charset="0"/>
        <a:ea typeface="ＭＳ Ｐゴシック" pitchFamily="50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026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224" userDrawn="1">
          <p15:clr>
            <a:srgbClr val="A4A3A4"/>
          </p15:clr>
        </p15:guide>
        <p15:guide id="2" pos="2239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60012"/>
    <a:srgbClr val="FF3300"/>
    <a:srgbClr val="449896"/>
    <a:srgbClr val="E6E6E6"/>
    <a:srgbClr val="000099"/>
    <a:srgbClr val="0000CC"/>
    <a:srgbClr val="33CCCC"/>
    <a:srgbClr val="E30383"/>
    <a:srgbClr val="61B0FF"/>
    <a:srgbClr val="FF99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淡色スタイル 1 - アクセント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BC89EF96-8CEA-46FF-86C4-4CE0E7609802}" styleName="淡色スタイル 3 - アクセント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69CF1AB2-1976-4502-BF36-3FF5EA218861}" styleName="中間スタイル 4 - アクセント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BDBED569-4797-4DF1-A0F4-6AAB3CD982D8}" styleName="淡色 3 - アクセント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5940675A-B579-460E-94D1-54222C63F5DA}" styleName="スタイルなし/グリッド線あり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4336" autoAdjust="0"/>
    <p:restoredTop sz="97582" autoAdjust="0"/>
  </p:normalViewPr>
  <p:slideViewPr>
    <p:cSldViewPr snapToGrid="0">
      <p:cViewPr varScale="1">
        <p:scale>
          <a:sx n="83" d="100"/>
          <a:sy n="83" d="100"/>
        </p:scale>
        <p:origin x="1184" y="40"/>
      </p:cViewPr>
      <p:guideLst>
        <p:guide orient="horz" pos="1026"/>
        <p:guide pos="2880"/>
      </p:guideLst>
    </p:cSldViewPr>
  </p:slideViewPr>
  <p:notesTextViewPr>
    <p:cViewPr>
      <p:scale>
        <a:sx n="66" d="100"/>
        <a:sy n="66" d="100"/>
      </p:scale>
      <p:origin x="0" y="0"/>
    </p:cViewPr>
  </p:notesTextViewPr>
  <p:notesViewPr>
    <p:cSldViewPr snapToGrid="0">
      <p:cViewPr varScale="1">
        <p:scale>
          <a:sx n="77" d="100"/>
          <a:sy n="77" d="100"/>
        </p:scale>
        <p:origin x="-2208" y="-102"/>
      </p:cViewPr>
      <p:guideLst>
        <p:guide orient="horz" pos="3224"/>
        <p:guide pos="2239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microsoft.com/office/2016/11/relationships/changesInfo" Target="changesInfos/changesInfo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1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恵美藤田" userId="3330581840_tp_dropbox_plus" providerId="OAuth2" clId="{1572D322-643F-444A-BEB8-1CB1BF3896C3}"/>
    <pc:docChg chg="modSld">
      <pc:chgData name="恵美藤田" userId="3330581840_tp_dropbox_plus" providerId="OAuth2" clId="{1572D322-643F-444A-BEB8-1CB1BF3896C3}" dt="2026-07-02T08:47:20.425" v="40" actId="20577"/>
      <pc:docMkLst>
        <pc:docMk/>
      </pc:docMkLst>
      <pc:sldChg chg="modSp mod">
        <pc:chgData name="恵美藤田" userId="3330581840_tp_dropbox_plus" providerId="OAuth2" clId="{1572D322-643F-444A-BEB8-1CB1BF3896C3}" dt="2026-07-02T08:47:20.425" v="40" actId="20577"/>
        <pc:sldMkLst>
          <pc:docMk/>
          <pc:sldMk cId="0" sldId="417"/>
        </pc:sldMkLst>
        <pc:spChg chg="mod">
          <ac:chgData name="恵美藤田" userId="3330581840_tp_dropbox_plus" providerId="OAuth2" clId="{1572D322-643F-444A-BEB8-1CB1BF3896C3}" dt="2026-07-02T08:47:20.425" v="40" actId="20577"/>
          <ac:spMkLst>
            <pc:docMk/>
            <pc:sldMk cId="0" sldId="417"/>
            <ac:spMk id="20" creationId="{F39733B7-BFED-48CD-8897-15922DC0C1AA}"/>
          </ac:spMkLst>
        </pc:spChg>
        <pc:spChg chg="mod">
          <ac:chgData name="恵美藤田" userId="3330581840_tp_dropbox_plus" providerId="OAuth2" clId="{1572D322-643F-444A-BEB8-1CB1BF3896C3}" dt="2026-07-02T08:47:15.741" v="36" actId="20577"/>
          <ac:spMkLst>
            <pc:docMk/>
            <pc:sldMk cId="0" sldId="417"/>
            <ac:spMk id="1030" creationId="{00000000-0000-0000-0000-000000000000}"/>
          </ac:spMkLst>
        </pc:spChg>
        <pc:graphicFrameChg chg="modGraphic">
          <ac:chgData name="恵美藤田" userId="3330581840_tp_dropbox_plus" providerId="OAuth2" clId="{1572D322-643F-444A-BEB8-1CB1BF3896C3}" dt="2026-07-02T08:45:34.254" v="31" actId="6549"/>
          <ac:graphicFrameMkLst>
            <pc:docMk/>
            <pc:sldMk cId="0" sldId="417"/>
            <ac:graphicFrameMk id="2" creationId="{592B7E5A-FD71-444A-8C89-F13640C4AA3E}"/>
          </ac:graphicFrameMkLst>
        </pc:graphicFrameChg>
        <pc:graphicFrameChg chg="mod">
          <ac:chgData name="恵美藤田" userId="3330581840_tp_dropbox_plus" providerId="OAuth2" clId="{1572D322-643F-444A-BEB8-1CB1BF3896C3}" dt="2026-07-02T08:46:57.706" v="32"/>
          <ac:graphicFrameMkLst>
            <pc:docMk/>
            <pc:sldMk cId="0" sldId="417"/>
            <ac:graphicFrameMk id="14" creationId="{C3FE546E-31C5-40BB-AD67-B0E84233078D}"/>
          </ac:graphicFrameMkLst>
        </pc:graphicFrame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 1"/>
          <p:cNvSpPr>
            <a:spLocks noGrp="1"/>
          </p:cNvSpPr>
          <p:nvPr>
            <p:ph type="hdr" sz="quarter"/>
          </p:nvPr>
        </p:nvSpPr>
        <p:spPr>
          <a:xfrm>
            <a:off x="3" y="2"/>
            <a:ext cx="3077367" cy="510495"/>
          </a:xfrm>
          <a:prstGeom prst="rect">
            <a:avLst/>
          </a:prstGeom>
        </p:spPr>
        <p:txBody>
          <a:bodyPr vert="horz" lIns="94612" tIns="47305" rIns="94612" bIns="47305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3" name="日付プレースホルダ 2"/>
          <p:cNvSpPr>
            <a:spLocks noGrp="1"/>
          </p:cNvSpPr>
          <p:nvPr>
            <p:ph type="dt" sz="quarter" idx="1"/>
          </p:nvPr>
        </p:nvSpPr>
        <p:spPr>
          <a:xfrm>
            <a:off x="4025022" y="2"/>
            <a:ext cx="3077367" cy="510495"/>
          </a:xfrm>
          <a:prstGeom prst="rect">
            <a:avLst/>
          </a:prstGeom>
        </p:spPr>
        <p:txBody>
          <a:bodyPr vert="horz" wrap="square" lIns="94612" tIns="47305" rIns="94612" bIns="47305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itchFamily="34" charset="0"/>
                <a:ea typeface="ＭＳ Ｐゴシック" pitchFamily="50" charset="-128"/>
              </a:defRPr>
            </a:lvl1pPr>
          </a:lstStyle>
          <a:p>
            <a:pPr>
              <a:defRPr/>
            </a:pPr>
            <a:fld id="{A16A1669-4F4D-4162-AF31-E70EA275A5E4}" type="datetime1">
              <a:rPr lang="ja-JP" altLang="en-US"/>
              <a:pPr>
                <a:defRPr/>
              </a:pPr>
              <a:t>2026/7/11</a:t>
            </a:fld>
            <a:endParaRPr lang="en-US" altLang="ja-JP" dirty="0"/>
          </a:p>
        </p:txBody>
      </p:sp>
      <p:sp>
        <p:nvSpPr>
          <p:cNvPr id="4" name="フッター プレースホルダ 3"/>
          <p:cNvSpPr>
            <a:spLocks noGrp="1"/>
          </p:cNvSpPr>
          <p:nvPr>
            <p:ph type="ftr" sz="quarter" idx="2"/>
          </p:nvPr>
        </p:nvSpPr>
        <p:spPr>
          <a:xfrm>
            <a:off x="3" y="9722473"/>
            <a:ext cx="3077367" cy="510495"/>
          </a:xfrm>
          <a:prstGeom prst="rect">
            <a:avLst/>
          </a:prstGeom>
        </p:spPr>
        <p:txBody>
          <a:bodyPr vert="horz" lIns="94612" tIns="47305" rIns="94612" bIns="47305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5" name="スライド番号プレースホルダ 4"/>
          <p:cNvSpPr>
            <a:spLocks noGrp="1"/>
          </p:cNvSpPr>
          <p:nvPr>
            <p:ph type="sldNum" sz="quarter" idx="3"/>
          </p:nvPr>
        </p:nvSpPr>
        <p:spPr>
          <a:xfrm>
            <a:off x="4025022" y="9722473"/>
            <a:ext cx="3077367" cy="510495"/>
          </a:xfrm>
          <a:prstGeom prst="rect">
            <a:avLst/>
          </a:prstGeom>
        </p:spPr>
        <p:txBody>
          <a:bodyPr vert="horz" wrap="square" lIns="94612" tIns="47305" rIns="94612" bIns="47305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itchFamily="34" charset="0"/>
                <a:ea typeface="ＭＳ Ｐゴシック" pitchFamily="50" charset="-128"/>
              </a:defRPr>
            </a:lvl1pPr>
          </a:lstStyle>
          <a:p>
            <a:pPr>
              <a:defRPr/>
            </a:pPr>
            <a:fld id="{E45546CB-8761-45BF-9A45-CB0A7ABDB77E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 1"/>
          <p:cNvSpPr>
            <a:spLocks noGrp="1"/>
          </p:cNvSpPr>
          <p:nvPr>
            <p:ph type="hdr" sz="quarter"/>
          </p:nvPr>
        </p:nvSpPr>
        <p:spPr>
          <a:xfrm>
            <a:off x="3" y="2"/>
            <a:ext cx="3077367" cy="510495"/>
          </a:xfrm>
          <a:prstGeom prst="rect">
            <a:avLst/>
          </a:prstGeom>
        </p:spPr>
        <p:txBody>
          <a:bodyPr vert="horz" lIns="94612" tIns="47305" rIns="94612" bIns="47305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3" name="日付プレースホルダ 2"/>
          <p:cNvSpPr>
            <a:spLocks noGrp="1"/>
          </p:cNvSpPr>
          <p:nvPr>
            <p:ph type="dt" idx="1"/>
          </p:nvPr>
        </p:nvSpPr>
        <p:spPr>
          <a:xfrm>
            <a:off x="4025022" y="2"/>
            <a:ext cx="3077367" cy="510495"/>
          </a:xfrm>
          <a:prstGeom prst="rect">
            <a:avLst/>
          </a:prstGeom>
        </p:spPr>
        <p:txBody>
          <a:bodyPr vert="horz" wrap="square" lIns="94612" tIns="47305" rIns="94612" bIns="47305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itchFamily="34" charset="0"/>
                <a:ea typeface="ＭＳ Ｐゴシック" pitchFamily="50" charset="-128"/>
              </a:defRPr>
            </a:lvl1pPr>
          </a:lstStyle>
          <a:p>
            <a:pPr>
              <a:defRPr/>
            </a:pPr>
            <a:fld id="{04899C4C-CAE1-42DA-A0B4-8DDCD7F58F09}" type="datetime1">
              <a:rPr lang="ja-JP" altLang="en-US"/>
              <a:pPr>
                <a:defRPr/>
              </a:pPr>
              <a:t>2026/7/11</a:t>
            </a:fld>
            <a:endParaRPr lang="en-US" altLang="ja-JP" dirty="0"/>
          </a:p>
        </p:txBody>
      </p:sp>
      <p:sp>
        <p:nvSpPr>
          <p:cNvPr id="4" name="スライド イメージ プレースホルダ 3"/>
          <p:cNvSpPr>
            <a:spLocks noGrp="1" noRot="1" noChangeAspect="1"/>
          </p:cNvSpPr>
          <p:nvPr>
            <p:ph type="sldImg" idx="2"/>
          </p:nvPr>
        </p:nvSpPr>
        <p:spPr>
          <a:xfrm>
            <a:off x="993775" y="768350"/>
            <a:ext cx="5118100" cy="3838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4612" tIns="47305" rIns="94612" bIns="47305" rtlCol="0" anchor="ctr"/>
          <a:lstStyle/>
          <a:p>
            <a:pPr lvl="0"/>
            <a:endParaRPr lang="ja-JP" altLang="en-US" noProof="0"/>
          </a:p>
        </p:txBody>
      </p:sp>
      <p:sp>
        <p:nvSpPr>
          <p:cNvPr id="5" name="ノー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709906" y="4862883"/>
            <a:ext cx="5684256" cy="4602694"/>
          </a:xfrm>
          <a:prstGeom prst="rect">
            <a:avLst/>
          </a:prstGeom>
        </p:spPr>
        <p:txBody>
          <a:bodyPr vert="horz" wrap="square" lIns="94612" tIns="47305" rIns="94612" bIns="47305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ja-JP" altLang="en-US" noProof="0"/>
              <a:t>マスタ テキストの書式設定</a:t>
            </a:r>
          </a:p>
          <a:p>
            <a:pPr lvl="1"/>
            <a:r>
              <a:rPr lang="ja-JP" altLang="en-US" noProof="0"/>
              <a:t>第 </a:t>
            </a:r>
            <a:r>
              <a:rPr lang="en-US" altLang="ja-JP" noProof="0"/>
              <a:t>2 </a:t>
            </a:r>
            <a:r>
              <a:rPr lang="ja-JP" altLang="en-US" noProof="0"/>
              <a:t>レベル</a:t>
            </a:r>
          </a:p>
          <a:p>
            <a:pPr lvl="2"/>
            <a:r>
              <a:rPr lang="ja-JP" altLang="en-US" noProof="0"/>
              <a:t>第 </a:t>
            </a:r>
            <a:r>
              <a:rPr lang="en-US" altLang="ja-JP" noProof="0"/>
              <a:t>3 </a:t>
            </a:r>
            <a:r>
              <a:rPr lang="ja-JP" altLang="en-US" noProof="0"/>
              <a:t>レベル</a:t>
            </a:r>
          </a:p>
          <a:p>
            <a:pPr lvl="3"/>
            <a:r>
              <a:rPr lang="ja-JP" altLang="en-US" noProof="0"/>
              <a:t>第 </a:t>
            </a:r>
            <a:r>
              <a:rPr lang="en-US" altLang="ja-JP" noProof="0"/>
              <a:t>4 </a:t>
            </a:r>
            <a:r>
              <a:rPr lang="ja-JP" altLang="en-US" noProof="0"/>
              <a:t>レベル</a:t>
            </a:r>
          </a:p>
          <a:p>
            <a:pPr lvl="4"/>
            <a:r>
              <a:rPr lang="ja-JP" altLang="en-US" noProof="0"/>
              <a:t>第 </a:t>
            </a:r>
            <a:r>
              <a:rPr lang="en-US" altLang="ja-JP" noProof="0"/>
              <a:t>5 </a:t>
            </a:r>
            <a:r>
              <a:rPr lang="ja-JP" altLang="en-US" noProof="0"/>
              <a:t>レベル</a:t>
            </a:r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4"/>
          </p:nvPr>
        </p:nvSpPr>
        <p:spPr>
          <a:xfrm>
            <a:off x="3" y="9722473"/>
            <a:ext cx="3077367" cy="510495"/>
          </a:xfrm>
          <a:prstGeom prst="rect">
            <a:avLst/>
          </a:prstGeom>
        </p:spPr>
        <p:txBody>
          <a:bodyPr vert="horz" lIns="94612" tIns="47305" rIns="94612" bIns="47305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5"/>
          </p:nvPr>
        </p:nvSpPr>
        <p:spPr>
          <a:xfrm>
            <a:off x="4025022" y="9722473"/>
            <a:ext cx="3077367" cy="510495"/>
          </a:xfrm>
          <a:prstGeom prst="rect">
            <a:avLst/>
          </a:prstGeom>
        </p:spPr>
        <p:txBody>
          <a:bodyPr vert="horz" wrap="square" lIns="94612" tIns="47305" rIns="94612" bIns="47305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itchFamily="34" charset="0"/>
                <a:ea typeface="ＭＳ Ｐゴシック" pitchFamily="50" charset="-128"/>
              </a:defRPr>
            </a:lvl1pPr>
          </a:lstStyle>
          <a:p>
            <a:pPr>
              <a:defRPr/>
            </a:pPr>
            <a:fld id="{2FEA2220-D172-4C01-980A-11DA0319FFBA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+mn-lt"/>
        <a:ea typeface="+mn-ea"/>
        <a:cs typeface="ＭＳ Ｐゴシック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スライド イメージ プレースホル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291" name="ノート プレースホルダ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ja-JP" altLang="en-US"/>
          </a:p>
        </p:txBody>
      </p:sp>
      <p:sp>
        <p:nvSpPr>
          <p:cNvPr id="12292" name="スライド番号プレースホルダ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73A9F8B3-133D-4E3C-A11E-7D47FDF9602B}" type="slidenum">
              <a:rPr lang="ja-JP" altLang="en-US" smtClean="0"/>
              <a:pPr/>
              <a:t>1</a:t>
            </a:fld>
            <a:endParaRPr lang="en-US" altLang="ja-JP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7"/>
          <p:cNvSpPr txBox="1">
            <a:spLocks noGrp="1" noChangeArrowheads="1"/>
          </p:cNvSpPr>
          <p:nvPr/>
        </p:nvSpPr>
        <p:spPr bwMode="auto">
          <a:xfrm>
            <a:off x="4025022" y="9722473"/>
            <a:ext cx="3077367" cy="5104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4612" tIns="47305" rIns="94612" bIns="47305" anchor="b"/>
          <a:lstStyle/>
          <a:p>
            <a:pPr algn="r"/>
            <a:fld id="{0F9A58BE-AC5B-4204-94F4-76A2F9B6CC54}" type="slidenum">
              <a:rPr lang="en-US" altLang="ja-JP" sz="1200" b="1">
                <a:solidFill>
                  <a:srgbClr val="000000"/>
                </a:solidFill>
              </a:rPr>
              <a:pPr algn="r"/>
              <a:t>2</a:t>
            </a:fld>
            <a:endParaRPr lang="en-US" altLang="ja-JP" sz="1200" b="1" dirty="0">
              <a:solidFill>
                <a:srgbClr val="000000"/>
              </a:solidFill>
            </a:endParaRPr>
          </a:p>
        </p:txBody>
      </p:sp>
      <p:sp>
        <p:nvSpPr>
          <p:cNvPr id="133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3316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ja-JP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ja-JP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C76D3A22-F3D2-4CA0-9AD3-AAF695533656}" type="slidenum">
              <a:rPr lang="en-US" altLang="ja-JP" b="1" smtClean="0">
                <a:solidFill>
                  <a:srgbClr val="000000"/>
                </a:solidFill>
                <a:latin typeface="Arial" charset="0"/>
              </a:rPr>
              <a:pPr/>
              <a:t>4</a:t>
            </a:fld>
            <a:endParaRPr lang="en-US" altLang="ja-JP" b="1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53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5364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ja-JP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7"/>
          <p:cNvSpPr txBox="1">
            <a:spLocks noGrp="1" noChangeArrowheads="1"/>
          </p:cNvSpPr>
          <p:nvPr/>
        </p:nvSpPr>
        <p:spPr bwMode="auto">
          <a:xfrm>
            <a:off x="4025023" y="9722474"/>
            <a:ext cx="3077367" cy="5104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4594" tIns="47298" rIns="94594" bIns="47298" anchor="b"/>
          <a:lstStyle/>
          <a:p>
            <a:pPr algn="r"/>
            <a:fld id="{FFFD11C3-DEBE-49E9-AD6B-DAC914CFBBC9}" type="slidenum">
              <a:rPr lang="en-US" altLang="ja-JP" sz="1200" b="1">
                <a:solidFill>
                  <a:srgbClr val="000000"/>
                </a:solidFill>
              </a:rPr>
              <a:pPr algn="r"/>
              <a:t>5</a:t>
            </a:fld>
            <a:endParaRPr lang="en-US" altLang="ja-JP" sz="1200" b="1" dirty="0">
              <a:solidFill>
                <a:srgbClr val="000000"/>
              </a:solidFill>
            </a:endParaRPr>
          </a:p>
        </p:txBody>
      </p:sp>
      <p:sp>
        <p:nvSpPr>
          <p:cNvPr id="286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8676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ja-JP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番号プレースホルダ 5"/>
          <p:cNvSpPr txBox="1">
            <a:spLocks/>
          </p:cNvSpPr>
          <p:nvPr userDrawn="1"/>
        </p:nvSpPr>
        <p:spPr bwMode="auto">
          <a:xfrm>
            <a:off x="8243888" y="6538913"/>
            <a:ext cx="900112" cy="365125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>
            <a:lvl1pPr eaLnBrk="0" hangingPunct="0"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9pPr>
          </a:lstStyle>
          <a:p>
            <a:pPr algn="r" eaLnBrk="1" hangingPunct="1">
              <a:defRPr/>
            </a:pPr>
            <a:fld id="{97B62661-EA18-4AD3-AFF2-776A3933A1FC}" type="slidenum">
              <a:rPr lang="ja-JP" altLang="en-US" sz="1600" smtClean="0">
                <a:solidFill>
                  <a:schemeClr val="bg1"/>
                </a:solidFill>
                <a:latin typeface="HGP創英角ｺﾞｼｯｸUB" pitchFamily="50" charset="-128"/>
                <a:ea typeface="HGP創英角ｺﾞｼｯｸUB" pitchFamily="50" charset="-128"/>
              </a:rPr>
              <a:pPr algn="r" eaLnBrk="1" hangingPunct="1">
                <a:defRPr/>
              </a:pPr>
              <a:t>‹#›</a:t>
            </a:fld>
            <a:endParaRPr lang="en-US" altLang="ja-JP" sz="1600" dirty="0">
              <a:solidFill>
                <a:schemeClr val="bg1"/>
              </a:solidFill>
              <a:latin typeface="HGP創英角ｺﾞｼｯｸUB" pitchFamily="50" charset="-128"/>
              <a:ea typeface="HGP創英角ｺﾞｼｯｸUB" pitchFamily="50" charset="-128"/>
            </a:endParaRP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CA422F-6B3B-4151-96AF-485292B6BE29}" type="datetime1">
              <a:rPr lang="ja-JP" altLang="en-US"/>
              <a:pPr>
                <a:defRPr/>
              </a:pPr>
              <a:t>2026/7/11</a:t>
            </a:fld>
            <a:endParaRPr lang="en-US" altLang="ja-JP" dirty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 dirty="0"/>
          </a:p>
        </p:txBody>
      </p:sp>
      <p:pic>
        <p:nvPicPr>
          <p:cNvPr id="5" name="図 4">
            <a:extLst>
              <a:ext uri="{FF2B5EF4-FFF2-40B4-BE49-F238E27FC236}">
                <a16:creationId xmlns:a16="http://schemas.microsoft.com/office/drawing/2014/main" id="{75CD2B00-E052-4223-B2A1-D1AE68D674F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700466F4-57F6-4D0C-8CB3-2A8CA8C22A9F}"/>
              </a:ext>
            </a:extLst>
          </p:cNvPr>
          <p:cNvSpPr txBox="1"/>
          <p:nvPr userDrawn="1"/>
        </p:nvSpPr>
        <p:spPr>
          <a:xfrm>
            <a:off x="319246" y="5528845"/>
            <a:ext cx="6007927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1200" dirty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■広告掲載の申込み・入稿については、以下の資料をご覧ください。 </a:t>
            </a:r>
          </a:p>
          <a:p>
            <a:r>
              <a:rPr lang="en-US" altLang="ja-JP" sz="1400" dirty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https://www.nikkeibp.co.jp/images/houjin/ad/upload/bp_kitei.pdf</a:t>
            </a:r>
            <a:endParaRPr kumimoji="1" lang="ja-JP" altLang="en-US" sz="1400" dirty="0">
              <a:solidFill>
                <a:schemeClr val="bg1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E0623764-195D-44BB-88C1-8F30ED662096}"/>
              </a:ext>
            </a:extLst>
          </p:cNvPr>
          <p:cNvSpPr txBox="1"/>
          <p:nvPr userDrawn="1"/>
        </p:nvSpPr>
        <p:spPr>
          <a:xfrm>
            <a:off x="319246" y="6124654"/>
            <a:ext cx="5978881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altLang="ja-JP" sz="1200" dirty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■HTML5 </a:t>
            </a:r>
            <a:r>
              <a:rPr lang="ja-JP" altLang="de-DE" sz="1200" dirty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入稿規定</a:t>
            </a:r>
          </a:p>
          <a:p>
            <a:r>
              <a:rPr lang="de-DE" altLang="ja-JP" sz="1400" dirty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https://adweb.nikkeibp.co.jp/adweb/wad/doc/bp_kitei_html5.pdf</a:t>
            </a:r>
            <a:endParaRPr kumimoji="1" lang="ja-JP" altLang="en-US" sz="1400" dirty="0">
              <a:solidFill>
                <a:schemeClr val="bg1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図 9">
            <a:extLst>
              <a:ext uri="{FF2B5EF4-FFF2-40B4-BE49-F238E27FC236}">
                <a16:creationId xmlns:a16="http://schemas.microsoft.com/office/drawing/2014/main" id="{37CFA1EF-0F63-4F22-B73B-6D2DC40A894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562725"/>
            <a:ext cx="9144000" cy="295275"/>
          </a:xfrm>
          <a:prstGeom prst="rect">
            <a:avLst/>
          </a:prstGeom>
        </p:spPr>
      </p:pic>
      <p:pic>
        <p:nvPicPr>
          <p:cNvPr id="11" name="図 10">
            <a:extLst>
              <a:ext uri="{FF2B5EF4-FFF2-40B4-BE49-F238E27FC236}">
                <a16:creationId xmlns:a16="http://schemas.microsoft.com/office/drawing/2014/main" id="{729BB193-0E29-4E75-9AE2-0F9EC2C49751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714375"/>
          </a:xfrm>
          <a:prstGeom prst="rect">
            <a:avLst/>
          </a:prstGeom>
        </p:spPr>
      </p:pic>
      <p:sp>
        <p:nvSpPr>
          <p:cNvPr id="2" name="Rectangle 6"/>
          <p:cNvSpPr txBox="1">
            <a:spLocks noChangeArrowheads="1"/>
          </p:cNvSpPr>
          <p:nvPr userDrawn="1"/>
        </p:nvSpPr>
        <p:spPr bwMode="auto">
          <a:xfrm>
            <a:off x="8439321" y="6602413"/>
            <a:ext cx="642938" cy="357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9pPr>
          </a:lstStyle>
          <a:p>
            <a:pPr algn="r" eaLnBrk="1" hangingPunct="1">
              <a:defRPr/>
            </a:pPr>
            <a:fld id="{BB800C7F-77E2-42D7-AFDB-A0FAEDD75B77}" type="slidenum">
              <a:rPr lang="en-US" altLang="ja-JP" sz="1200" smtClean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pPr algn="r" eaLnBrk="1" hangingPunct="1">
                <a:defRPr/>
              </a:pPr>
              <a:t>‹#›</a:t>
            </a:fld>
            <a:endParaRPr lang="en-US" altLang="ja-JP" sz="1200" dirty="0">
              <a:solidFill>
                <a:schemeClr val="bg1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5DC9ADB3-CCE8-45C1-8A29-6889F338DF82}"/>
              </a:ext>
            </a:extLst>
          </p:cNvPr>
          <p:cNvSpPr txBox="1"/>
          <p:nvPr userDrawn="1"/>
        </p:nvSpPr>
        <p:spPr>
          <a:xfrm>
            <a:off x="323528" y="6613525"/>
            <a:ext cx="740279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altLang="ja-JP" sz="1200" b="1" dirty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[ </a:t>
            </a:r>
            <a:r>
              <a:rPr lang="ja-JP" altLang="de-DE" sz="1200" b="1" dirty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問い合わせ先</a:t>
            </a:r>
            <a:r>
              <a:rPr lang="de-DE" altLang="ja-JP" sz="1200" b="1" dirty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] med-ad@nikkeibp.co.jp </a:t>
            </a:r>
            <a:r>
              <a:rPr lang="ja-JP" altLang="en-US" sz="1200" b="1" dirty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　</a:t>
            </a:r>
            <a:r>
              <a:rPr lang="de-DE" altLang="ja-JP" sz="1200" b="1" dirty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[ AD Web ] https://www.nikkeibp.co.jp/ad/ </a:t>
            </a:r>
            <a:endParaRPr lang="de-DE" altLang="ja-JP" sz="1200" b="1" dirty="0">
              <a:solidFill>
                <a:schemeClr val="bg1"/>
              </a:solidFill>
              <a:effectLst/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図 6">
            <a:extLst>
              <a:ext uri="{FF2B5EF4-FFF2-40B4-BE49-F238E27FC236}">
                <a16:creationId xmlns:a16="http://schemas.microsoft.com/office/drawing/2014/main" id="{099FDBD1-A41C-4A0B-85E6-68E9613C4CA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562725"/>
            <a:ext cx="9144000" cy="295275"/>
          </a:xfrm>
          <a:prstGeom prst="rect">
            <a:avLst/>
          </a:prstGeom>
        </p:spPr>
      </p:pic>
      <p:pic>
        <p:nvPicPr>
          <p:cNvPr id="8" name="図 7">
            <a:extLst>
              <a:ext uri="{FF2B5EF4-FFF2-40B4-BE49-F238E27FC236}">
                <a16:creationId xmlns:a16="http://schemas.microsoft.com/office/drawing/2014/main" id="{65A35946-34E2-4287-81ED-DBA165A863E8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714375"/>
          </a:xfrm>
          <a:prstGeom prst="rect">
            <a:avLst/>
          </a:prstGeom>
        </p:spPr>
      </p:pic>
      <p:sp>
        <p:nvSpPr>
          <p:cNvPr id="2" name="Rectangle 6"/>
          <p:cNvSpPr txBox="1">
            <a:spLocks noChangeArrowheads="1"/>
          </p:cNvSpPr>
          <p:nvPr userDrawn="1"/>
        </p:nvSpPr>
        <p:spPr bwMode="auto">
          <a:xfrm>
            <a:off x="8439321" y="6602413"/>
            <a:ext cx="642938" cy="357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9pPr>
          </a:lstStyle>
          <a:p>
            <a:pPr algn="r" eaLnBrk="1" hangingPunct="1">
              <a:defRPr/>
            </a:pPr>
            <a:fld id="{E524D1E2-6720-4E20-BC0E-C8FB2D4F550B}" type="slidenum">
              <a:rPr lang="en-US" altLang="ja-JP" sz="1200" smtClean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pPr algn="r" eaLnBrk="1" hangingPunct="1">
                <a:defRPr/>
              </a:pPr>
              <a:t>‹#›</a:t>
            </a:fld>
            <a:endParaRPr lang="en-US" altLang="ja-JP" sz="1200" dirty="0">
              <a:solidFill>
                <a:schemeClr val="bg1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3" name="テキスト ボックス 236"/>
          <p:cNvSpPr txBox="1">
            <a:spLocks noChangeArrowheads="1"/>
          </p:cNvSpPr>
          <p:nvPr userDrawn="1"/>
        </p:nvSpPr>
        <p:spPr bwMode="auto">
          <a:xfrm>
            <a:off x="250825" y="6559770"/>
            <a:ext cx="8294688" cy="338138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9pPr>
          </a:lstStyle>
          <a:p>
            <a:pPr eaLnBrk="1" hangingPunct="1">
              <a:defRPr/>
            </a:pPr>
            <a:r>
              <a:rPr lang="en-US" altLang="ja-JP" sz="800" dirty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※</a:t>
            </a:r>
            <a:r>
              <a:rPr lang="ja-JP" altLang="en-US" sz="800" dirty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表示回数・配信数は目安であり、それらを保証するものではございません。</a:t>
            </a:r>
            <a:endParaRPr lang="en-US" altLang="ja-JP" sz="800" dirty="0">
              <a:solidFill>
                <a:schemeClr val="bg1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eaLnBrk="1" hangingPunct="1">
              <a:defRPr/>
            </a:pPr>
            <a:r>
              <a:rPr lang="en-US" altLang="ja-JP" sz="800" dirty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※</a:t>
            </a:r>
            <a:r>
              <a:rPr lang="ja-JP" altLang="en-US" sz="800" dirty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料金には別途消費税がかかります。　</a:t>
            </a:r>
            <a:r>
              <a:rPr lang="en-US" altLang="ja-JP" sz="800" dirty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※</a:t>
            </a:r>
            <a:r>
              <a:rPr lang="ja-JP" altLang="en-US" sz="800" dirty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料金、枠数、仕様等は、予告なく変更する場合がございます。　</a:t>
            </a:r>
            <a:r>
              <a:rPr lang="en-US" altLang="ja-JP" sz="800" dirty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※</a:t>
            </a:r>
            <a:r>
              <a:rPr lang="ja-JP" altLang="en-US" sz="800" dirty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申込み、入稿については別途資料でご確認ください。</a:t>
            </a:r>
            <a:endParaRPr lang="en-US" altLang="ja-JP" sz="800" dirty="0">
              <a:solidFill>
                <a:schemeClr val="bg1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タイトル プレースホルダ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/>
              <a:t>マスタ タイトルの書式設定</a:t>
            </a:r>
          </a:p>
        </p:txBody>
      </p:sp>
      <p:sp>
        <p:nvSpPr>
          <p:cNvPr id="6147" name="テキスト プレースホルダ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898989"/>
                </a:solidFill>
                <a:latin typeface="Calibri" pitchFamily="34" charset="0"/>
                <a:ea typeface="ＭＳ Ｐゴシック" pitchFamily="50" charset="-128"/>
              </a:defRPr>
            </a:lvl1pPr>
          </a:lstStyle>
          <a:p>
            <a:pPr>
              <a:defRPr/>
            </a:pPr>
            <a:fld id="{D6E9BF30-8A99-4AAB-A017-1139E193EC45}" type="datetime1">
              <a:rPr lang="ja-JP" altLang="en-US"/>
              <a:pPr>
                <a:defRPr/>
              </a:pPr>
              <a:t>2026/7/11</a:t>
            </a:fld>
            <a:endParaRPr lang="en-US" altLang="ja-JP" dirty="0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ja-JP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8223" r:id="rId1"/>
    <p:sldLayoutId id="2147488224" r:id="rId2"/>
    <p:sldLayoutId id="2147488225" r:id="rId3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4400" kern="1200">
          <a:solidFill>
            <a:schemeClr val="tx1"/>
          </a:solidFill>
          <a:latin typeface="+mj-lt"/>
          <a:ea typeface="+mj-ea"/>
          <a:cs typeface="ＭＳ Ｐゴシック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ＭＳ Ｐゴシック" pitchFamily="50" charset="-128"/>
          <a:cs typeface="ＭＳ Ｐゴシック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ＭＳ Ｐゴシック" pitchFamily="50" charset="-128"/>
          <a:cs typeface="ＭＳ Ｐゴシック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ＭＳ Ｐゴシック" pitchFamily="50" charset="-128"/>
          <a:cs typeface="ＭＳ Ｐゴシック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ＭＳ Ｐゴシック" pitchFamily="50" charset="-128"/>
          <a:cs typeface="ＭＳ Ｐゴシック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ＭＳ Ｐゴシック" pitchFamily="50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ＭＳ Ｐゴシック" pitchFamily="50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ＭＳ Ｐゴシック" pitchFamily="50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ＭＳ Ｐゴシック" pitchFamily="50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kumimoji="1" sz="3200" kern="1200">
          <a:solidFill>
            <a:schemeClr val="tx1"/>
          </a:solidFill>
          <a:latin typeface="+mn-lt"/>
          <a:ea typeface="+mn-ea"/>
          <a:cs typeface="ＭＳ Ｐゴシック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7886163D-2F95-489B-9F4A-2A66FC38EF14}"/>
              </a:ext>
            </a:extLst>
          </p:cNvPr>
          <p:cNvSpPr txBox="1"/>
          <p:nvPr/>
        </p:nvSpPr>
        <p:spPr>
          <a:xfrm>
            <a:off x="319246" y="188640"/>
            <a:ext cx="101341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s-IS" altLang="ja-JP" sz="1200" b="1" dirty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20</a:t>
            </a:r>
            <a:r>
              <a:rPr lang="en-US" altLang="ja-JP" sz="1200" b="1" dirty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26</a:t>
            </a:r>
            <a:r>
              <a:rPr lang="ja-JP" altLang="is-IS" sz="1200" b="1" dirty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年</a:t>
            </a:r>
            <a:r>
              <a:rPr lang="en-US" altLang="ja-JP" sz="1200" b="1" dirty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7</a:t>
            </a:r>
            <a:r>
              <a:rPr lang="ja-JP" altLang="is-IS" sz="1200" b="1" dirty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月</a:t>
            </a:r>
            <a:endParaRPr kumimoji="1" lang="ja-JP" altLang="en-US" sz="1200" b="1" dirty="0">
              <a:solidFill>
                <a:schemeClr val="bg1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表 1">
            <a:extLst>
              <a:ext uri="{FF2B5EF4-FFF2-40B4-BE49-F238E27FC236}">
                <a16:creationId xmlns:a16="http://schemas.microsoft.com/office/drawing/2014/main" id="{592B7E5A-FD71-444A-8C89-F13640C4AA3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50818414"/>
              </p:ext>
            </p:extLst>
          </p:nvPr>
        </p:nvGraphicFramePr>
        <p:xfrm>
          <a:off x="1129642" y="5042653"/>
          <a:ext cx="3048286" cy="4241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25776">
                  <a:extLst>
                    <a:ext uri="{9D8B030D-6E8A-4147-A177-3AD203B41FA5}">
                      <a16:colId xmlns:a16="http://schemas.microsoft.com/office/drawing/2014/main" val="3236893504"/>
                    </a:ext>
                  </a:extLst>
                </a:gridCol>
                <a:gridCol w="822510">
                  <a:extLst>
                    <a:ext uri="{9D8B030D-6E8A-4147-A177-3AD203B41FA5}">
                      <a16:colId xmlns:a16="http://schemas.microsoft.com/office/drawing/2014/main" val="1116431243"/>
                    </a:ext>
                  </a:extLst>
                </a:gridCol>
              </a:tblGrid>
              <a:tr h="121929"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1050" b="0" i="0" u="none" strike="noStrike" dirty="0">
                          <a:solidFill>
                            <a:srgbClr val="FFFFFF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月間ページビュー数</a:t>
                      </a:r>
                    </a:p>
                  </a:txBody>
                  <a:tcPr marL="180000" marR="6350" marT="635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001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US" altLang="ja-JP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67,956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4842420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1050" b="0" i="0" u="none" strike="noStrike" dirty="0">
                          <a:solidFill>
                            <a:srgbClr val="FFFFFF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月間ユニークユーザー数　</a:t>
                      </a:r>
                      <a:r>
                        <a:rPr lang="en-US" altLang="ja-JP" sz="1050" b="0" i="0" u="none" strike="noStrike" dirty="0">
                          <a:solidFill>
                            <a:srgbClr val="FFFFFF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※</a:t>
                      </a:r>
                    </a:p>
                  </a:txBody>
                  <a:tcPr marL="180000" marR="6350" marT="635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001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37,084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72340356"/>
                  </a:ext>
                </a:extLst>
              </a:tr>
            </a:tbl>
          </a:graphicData>
        </a:graphic>
      </p:graphicFrame>
      <p:sp>
        <p:nvSpPr>
          <p:cNvPr id="1028" name="Rectangle 50"/>
          <p:cNvSpPr>
            <a:spLocks noChangeArrowheads="1"/>
          </p:cNvSpPr>
          <p:nvPr/>
        </p:nvSpPr>
        <p:spPr bwMode="auto">
          <a:xfrm>
            <a:off x="4225925" y="1711325"/>
            <a:ext cx="18415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ja-JP" altLang="en-US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1030" name="テキスト ボックス 236"/>
          <p:cNvSpPr txBox="1">
            <a:spLocks noChangeArrowheads="1"/>
          </p:cNvSpPr>
          <p:nvPr/>
        </p:nvSpPr>
        <p:spPr bwMode="auto">
          <a:xfrm>
            <a:off x="1082737" y="5552322"/>
            <a:ext cx="2723823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ja-JP" sz="9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※</a:t>
            </a:r>
            <a:r>
              <a:rPr lang="ja-JP" altLang="en-US" sz="9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ユニークブラウザ数をカウントした数字です。</a:t>
            </a:r>
            <a:endParaRPr lang="en-US" altLang="ja-JP" sz="9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r>
              <a:rPr lang="ja-JP" altLang="en-US" sz="9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◆</a:t>
            </a:r>
            <a:r>
              <a:rPr lang="en-US" altLang="ja-JP" sz="9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2026</a:t>
            </a:r>
            <a:r>
              <a:rPr lang="ja-JP" altLang="en-US" sz="9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年</a:t>
            </a:r>
            <a:r>
              <a:rPr lang="en-US" altLang="ja-JP" sz="9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6</a:t>
            </a:r>
            <a:r>
              <a:rPr lang="ja-JP" altLang="en-US" sz="9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月実績（</a:t>
            </a:r>
            <a:r>
              <a:rPr lang="en-US" altLang="ja-JP" sz="9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Atlas</a:t>
            </a:r>
            <a:r>
              <a:rPr lang="ja-JP" altLang="en-US" sz="9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調べ）</a:t>
            </a:r>
            <a:endParaRPr lang="en-US" altLang="ja-JP" sz="9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17" name="AutoShape 91"/>
          <p:cNvSpPr>
            <a:spLocks noChangeArrowheads="1"/>
          </p:cNvSpPr>
          <p:nvPr/>
        </p:nvSpPr>
        <p:spPr bwMode="auto">
          <a:xfrm>
            <a:off x="1168114" y="4599972"/>
            <a:ext cx="1684337" cy="263525"/>
          </a:xfrm>
          <a:prstGeom prst="roundRect">
            <a:avLst>
              <a:gd name="adj" fmla="val 16667"/>
            </a:avLst>
          </a:prstGeom>
          <a:solidFill>
            <a:schemeClr val="bg1">
              <a:lumMod val="65000"/>
            </a:schemeClr>
          </a:solidFill>
          <a:ln w="9525">
            <a:noFill/>
            <a:round/>
            <a:headEnd/>
            <a:tailEnd/>
          </a:ln>
          <a:effectLst>
            <a:outerShdw blurRad="63500" dist="38099" dir="2700000" algn="ctr" rotWithShape="0">
              <a:srgbClr val="000000">
                <a:alpha val="49001"/>
              </a:srgbClr>
            </a:outerShdw>
          </a:effectLst>
        </p:spPr>
        <p:txBody>
          <a:bodyPr wrap="none" anchor="ctr"/>
          <a:lstStyle/>
          <a:p>
            <a:pPr>
              <a:lnSpc>
                <a:spcPct val="110000"/>
              </a:lnSpc>
              <a:defRPr/>
            </a:pPr>
            <a:r>
              <a:rPr lang="en-US" altLang="ja-JP" sz="1200" dirty="0">
                <a:solidFill>
                  <a:srgbClr val="FFFFFF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▶</a:t>
            </a:r>
            <a:r>
              <a:rPr lang="ja-JP" altLang="en-US" sz="1200" dirty="0">
                <a:solidFill>
                  <a:srgbClr val="FFFFFF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サイトデータ</a:t>
            </a:r>
            <a:endParaRPr lang="ja-JP" altLang="en-US" sz="700" dirty="0">
              <a:solidFill>
                <a:srgbClr val="FFFFFF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18" name="Text Box 13">
            <a:extLst>
              <a:ext uri="{FF2B5EF4-FFF2-40B4-BE49-F238E27FC236}">
                <a16:creationId xmlns:a16="http://schemas.microsoft.com/office/drawing/2014/main" id="{7D960A09-1850-43DF-8455-02EDB8D3EE7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5161" y="170309"/>
            <a:ext cx="7786687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ja-JP" altLang="en-US" sz="24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日経メディカル </a:t>
            </a:r>
            <a:r>
              <a:rPr lang="en-US" altLang="ja-JP" sz="24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A</a:t>
            </a:r>
            <a:r>
              <a:rPr lang="ja-JP" altLang="en-US" sz="24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ナーシングとは？</a:t>
            </a:r>
          </a:p>
        </p:txBody>
      </p:sp>
      <p:sp>
        <p:nvSpPr>
          <p:cNvPr id="21" name="テキスト ボックス 20">
            <a:extLst>
              <a:ext uri="{FF2B5EF4-FFF2-40B4-BE49-F238E27FC236}">
                <a16:creationId xmlns:a16="http://schemas.microsoft.com/office/drawing/2014/main" id="{9E014BF5-5F79-4C01-8BA8-041B7527EFD8}"/>
              </a:ext>
            </a:extLst>
          </p:cNvPr>
          <p:cNvSpPr txBox="1"/>
          <p:nvPr/>
        </p:nvSpPr>
        <p:spPr>
          <a:xfrm>
            <a:off x="1120489" y="1116915"/>
            <a:ext cx="7416824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ja-JP" sz="1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Active</a:t>
            </a:r>
            <a:r>
              <a:rPr lang="ja-JP" altLang="en-US" sz="1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（活動的な）</a:t>
            </a:r>
            <a:endParaRPr lang="en-US" altLang="ja-JP" sz="1200" b="1" dirty="0">
              <a:solidFill>
                <a:schemeClr val="tx1">
                  <a:lumMod val="65000"/>
                  <a:lumOff val="35000"/>
                </a:schemeClr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algn="ctr">
              <a:lnSpc>
                <a:spcPct val="150000"/>
              </a:lnSpc>
            </a:pPr>
            <a:r>
              <a:rPr lang="en-US" altLang="ja-JP" sz="1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Advanced</a:t>
            </a:r>
            <a:r>
              <a:rPr lang="ja-JP" altLang="en-US" sz="1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（高度な）</a:t>
            </a:r>
            <a:endParaRPr lang="en-US" altLang="ja-JP" sz="1200" b="1" dirty="0">
              <a:solidFill>
                <a:schemeClr val="tx1">
                  <a:lumMod val="65000"/>
                  <a:lumOff val="35000"/>
                </a:schemeClr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algn="ctr">
              <a:lnSpc>
                <a:spcPct val="150000"/>
              </a:lnSpc>
            </a:pPr>
            <a:r>
              <a:rPr lang="en-US" altLang="ja-JP" sz="1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Autonomous</a:t>
            </a:r>
            <a:r>
              <a:rPr lang="ja-JP" altLang="en-US" sz="1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（自律的な）</a:t>
            </a:r>
            <a:r>
              <a:rPr lang="en-US" altLang="ja-JP" sz="1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――</a:t>
            </a:r>
          </a:p>
          <a:p>
            <a:pPr algn="ctr">
              <a:lnSpc>
                <a:spcPct val="150000"/>
              </a:lnSpc>
            </a:pPr>
            <a:endParaRPr lang="ja-JP" altLang="en-US" sz="1200" b="1" dirty="0">
              <a:solidFill>
                <a:schemeClr val="tx1">
                  <a:lumMod val="65000"/>
                  <a:lumOff val="35000"/>
                </a:schemeClr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algn="ctr">
              <a:lnSpc>
                <a:spcPct val="150000"/>
              </a:lnSpc>
            </a:pPr>
            <a:r>
              <a:rPr lang="en-US" altLang="ja-JP" sz="1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A</a:t>
            </a:r>
            <a:r>
              <a:rPr lang="ja-JP" altLang="en-US" sz="1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ナーシングは、三つの「</a:t>
            </a:r>
            <a:r>
              <a:rPr lang="en-US" altLang="ja-JP" sz="1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A</a:t>
            </a:r>
            <a:r>
              <a:rPr lang="ja-JP" altLang="en-US" sz="1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」をコンセプトにした看護師向け情報サイトです。</a:t>
            </a:r>
          </a:p>
          <a:p>
            <a:pPr algn="ctr">
              <a:lnSpc>
                <a:spcPct val="150000"/>
              </a:lnSpc>
            </a:pPr>
            <a:r>
              <a:rPr lang="ja-JP" altLang="en-US" sz="1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医師向けメディアとして</a:t>
            </a:r>
            <a:r>
              <a:rPr lang="en-US" altLang="ja-JP" sz="1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40</a:t>
            </a:r>
            <a:r>
              <a:rPr lang="ja-JP" altLang="en-US" sz="1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年の歴史を持つ「日経メディカル」がプロデュース。</a:t>
            </a:r>
          </a:p>
          <a:p>
            <a:pPr algn="ctr">
              <a:lnSpc>
                <a:spcPct val="150000"/>
              </a:lnSpc>
            </a:pPr>
            <a:r>
              <a:rPr lang="ja-JP" altLang="en-US" sz="1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現場で今すぐ役立つ臨床ノウハウを、タイムリーに発信します。</a:t>
            </a:r>
          </a:p>
          <a:p>
            <a:pPr algn="ctr">
              <a:lnSpc>
                <a:spcPct val="150000"/>
              </a:lnSpc>
            </a:pPr>
            <a:r>
              <a:rPr lang="ja-JP" altLang="en-US" sz="1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またキャリアアップやマネジメントなど、看護師の生き方・働き方にフォーカスした情報もお届けします。</a:t>
            </a:r>
          </a:p>
          <a:p>
            <a:pPr algn="ctr">
              <a:lnSpc>
                <a:spcPct val="150000"/>
              </a:lnSpc>
            </a:pPr>
            <a:endParaRPr lang="ja-JP" altLang="en-US" sz="1200" b="1" dirty="0">
              <a:solidFill>
                <a:schemeClr val="tx1">
                  <a:lumMod val="65000"/>
                  <a:lumOff val="35000"/>
                </a:schemeClr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22" name="正方形/長方形 21">
            <a:extLst>
              <a:ext uri="{FF2B5EF4-FFF2-40B4-BE49-F238E27FC236}">
                <a16:creationId xmlns:a16="http://schemas.microsoft.com/office/drawing/2014/main" id="{1AF69B17-36F6-4275-965F-673897AF38C8}"/>
              </a:ext>
            </a:extLst>
          </p:cNvPr>
          <p:cNvSpPr/>
          <p:nvPr/>
        </p:nvSpPr>
        <p:spPr>
          <a:xfrm>
            <a:off x="0" y="3902435"/>
            <a:ext cx="9142004" cy="83107"/>
          </a:xfrm>
          <a:prstGeom prst="rect">
            <a:avLst/>
          </a:prstGeom>
          <a:pattFill prst="dkUpDiag">
            <a:fgClr>
              <a:srgbClr val="E60012"/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sz="135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graphicFrame>
        <p:nvGraphicFramePr>
          <p:cNvPr id="14" name="表 13">
            <a:extLst>
              <a:ext uri="{FF2B5EF4-FFF2-40B4-BE49-F238E27FC236}">
                <a16:creationId xmlns:a16="http://schemas.microsoft.com/office/drawing/2014/main" id="{C3FE546E-31C5-40BB-AD67-B0E84233078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48848595"/>
              </p:ext>
            </p:extLst>
          </p:nvPr>
        </p:nvGraphicFramePr>
        <p:xfrm>
          <a:off x="5088990" y="5189572"/>
          <a:ext cx="2972273" cy="53905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66717">
                  <a:extLst>
                    <a:ext uri="{9D8B030D-6E8A-4147-A177-3AD203B41FA5}">
                      <a16:colId xmlns:a16="http://schemas.microsoft.com/office/drawing/2014/main" val="4294282881"/>
                    </a:ext>
                  </a:extLst>
                </a:gridCol>
                <a:gridCol w="1305556">
                  <a:extLst>
                    <a:ext uri="{9D8B030D-6E8A-4147-A177-3AD203B41FA5}">
                      <a16:colId xmlns:a16="http://schemas.microsoft.com/office/drawing/2014/main" val="742342634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看護師・准看護師</a:t>
                      </a:r>
                    </a:p>
                  </a:txBody>
                  <a:tcPr marL="18000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>
                        <a:buNone/>
                      </a:pPr>
                      <a:r>
                        <a:rPr lang="en-US" altLang="ja-JP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79,108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91296014"/>
                  </a:ext>
                </a:extLst>
              </a:tr>
              <a:tr h="190150"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保健師</a:t>
                      </a:r>
                      <a:endParaRPr lang="zh-TW" alt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メイリオ" panose="020B0604030504040204" pitchFamily="50" charset="-128"/>
                        <a:ea typeface="メイリオ" panose="020B0604030504040204" pitchFamily="50" charset="-128"/>
                      </a:endParaRPr>
                    </a:p>
                  </a:txBody>
                  <a:tcPr marL="18000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>
                        <a:buNone/>
                      </a:pPr>
                      <a:r>
                        <a:rPr lang="en-US" altLang="ja-JP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4,345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0239594"/>
                  </a:ext>
                </a:extLst>
              </a:tr>
              <a:tr h="190150"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助産師</a:t>
                      </a:r>
                      <a:endParaRPr lang="zh-TW" alt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メイリオ" panose="020B0604030504040204" pitchFamily="50" charset="-128"/>
                        <a:ea typeface="メイリオ" panose="020B0604030504040204" pitchFamily="50" charset="-128"/>
                      </a:endParaRPr>
                    </a:p>
                  </a:txBody>
                  <a:tcPr marL="18000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>
                        <a:buNone/>
                      </a:pPr>
                      <a:r>
                        <a:rPr lang="en-US" altLang="ja-JP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2,472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23563442"/>
                  </a:ext>
                </a:extLst>
              </a:tr>
            </a:tbl>
          </a:graphicData>
        </a:graphic>
      </p:graphicFrame>
      <p:sp>
        <p:nvSpPr>
          <p:cNvPr id="20" name="テキスト ボックス 2">
            <a:extLst>
              <a:ext uri="{FF2B5EF4-FFF2-40B4-BE49-F238E27FC236}">
                <a16:creationId xmlns:a16="http://schemas.microsoft.com/office/drawing/2014/main" id="{F39733B7-BFED-48CD-8897-15922DC0C1A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66073" y="4885865"/>
            <a:ext cx="1428596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ja-JP" altLang="en-US" sz="1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（</a:t>
            </a:r>
            <a:r>
              <a:rPr lang="en-US" altLang="ja-JP" sz="1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2026</a:t>
            </a:r>
            <a:r>
              <a:rPr lang="ja-JP" altLang="en-US" sz="1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年</a:t>
            </a:r>
            <a:r>
              <a:rPr lang="en-US" altLang="ja-JP" sz="1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6</a:t>
            </a:r>
            <a:r>
              <a:rPr lang="ja-JP" altLang="en-US" sz="1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月時点）</a:t>
            </a:r>
          </a:p>
        </p:txBody>
      </p:sp>
      <p:sp>
        <p:nvSpPr>
          <p:cNvPr id="13" name="AutoShape 91">
            <a:extLst>
              <a:ext uri="{FF2B5EF4-FFF2-40B4-BE49-F238E27FC236}">
                <a16:creationId xmlns:a16="http://schemas.microsoft.com/office/drawing/2014/main" id="{441ABCFF-2606-4ADA-991D-C366418D3A8C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71769" y="4559045"/>
            <a:ext cx="1684337" cy="263525"/>
          </a:xfrm>
          <a:prstGeom prst="roundRect">
            <a:avLst>
              <a:gd name="adj" fmla="val 16667"/>
            </a:avLst>
          </a:prstGeom>
          <a:solidFill>
            <a:schemeClr val="bg1">
              <a:lumMod val="65000"/>
            </a:schemeClr>
          </a:solidFill>
          <a:ln w="9525">
            <a:noFill/>
            <a:round/>
            <a:headEnd/>
            <a:tailEnd/>
          </a:ln>
          <a:effectLst>
            <a:outerShdw blurRad="63500" dist="38099" dir="2700000" algn="ctr" rotWithShape="0">
              <a:srgbClr val="000000">
                <a:alpha val="49001"/>
              </a:srgbClr>
            </a:outerShdw>
          </a:effectLst>
        </p:spPr>
        <p:txBody>
          <a:bodyPr wrap="none" anchor="ctr"/>
          <a:lstStyle/>
          <a:p>
            <a:pPr>
              <a:lnSpc>
                <a:spcPct val="110000"/>
              </a:lnSpc>
              <a:defRPr/>
            </a:pPr>
            <a:r>
              <a:rPr lang="en-US" altLang="ja-JP" sz="1200" dirty="0">
                <a:solidFill>
                  <a:srgbClr val="FFFFFF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▶</a:t>
            </a:r>
            <a:r>
              <a:rPr lang="ja-JP" altLang="en-US" sz="1200" dirty="0">
                <a:solidFill>
                  <a:srgbClr val="FFFFFF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会員属性</a:t>
            </a:r>
            <a:endParaRPr lang="ja-JP" altLang="en-US" sz="700" dirty="0">
              <a:solidFill>
                <a:srgbClr val="FFFFFF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57CB4125-8346-4108-9A04-75901C6E7AC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44" t="110" r="9963" b="83790"/>
          <a:stretch/>
        </p:blipFill>
        <p:spPr bwMode="auto">
          <a:xfrm>
            <a:off x="867747" y="789877"/>
            <a:ext cx="1984704" cy="1374947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Text Box 13"/>
          <p:cNvSpPr txBox="1">
            <a:spLocks noChangeArrowheads="1"/>
          </p:cNvSpPr>
          <p:nvPr/>
        </p:nvSpPr>
        <p:spPr bwMode="auto">
          <a:xfrm>
            <a:off x="562673" y="259623"/>
            <a:ext cx="6950075" cy="4462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ja-JP" altLang="en-US" sz="2200" b="1" dirty="0">
                <a:solidFill>
                  <a:srgbClr val="00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日経メディカル </a:t>
            </a:r>
            <a:r>
              <a:rPr lang="en-US" altLang="ja-JP" sz="2200" b="1" dirty="0">
                <a:solidFill>
                  <a:srgbClr val="00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A</a:t>
            </a:r>
            <a:r>
              <a:rPr lang="ja-JP" altLang="en-US" sz="2200" b="1" dirty="0">
                <a:solidFill>
                  <a:srgbClr val="00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ナーシング　広告メニュー　一覧</a:t>
            </a:r>
          </a:p>
        </p:txBody>
      </p:sp>
      <p:graphicFrame>
        <p:nvGraphicFramePr>
          <p:cNvPr id="2" name="表 1">
            <a:extLst>
              <a:ext uri="{FF2B5EF4-FFF2-40B4-BE49-F238E27FC236}">
                <a16:creationId xmlns:a16="http://schemas.microsoft.com/office/drawing/2014/main" id="{65EE505A-6785-4A05-994D-AEB7B43E52F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8693607"/>
              </p:ext>
            </p:extLst>
          </p:nvPr>
        </p:nvGraphicFramePr>
        <p:xfrm>
          <a:off x="389357" y="1379302"/>
          <a:ext cx="8365284" cy="1112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40316">
                  <a:extLst>
                    <a:ext uri="{9D8B030D-6E8A-4147-A177-3AD203B41FA5}">
                      <a16:colId xmlns:a16="http://schemas.microsoft.com/office/drawing/2014/main" val="847019490"/>
                    </a:ext>
                  </a:extLst>
                </a:gridCol>
                <a:gridCol w="1969477">
                  <a:extLst>
                    <a:ext uri="{9D8B030D-6E8A-4147-A177-3AD203B41FA5}">
                      <a16:colId xmlns:a16="http://schemas.microsoft.com/office/drawing/2014/main" val="1770895572"/>
                    </a:ext>
                  </a:extLst>
                </a:gridCol>
                <a:gridCol w="687754">
                  <a:extLst>
                    <a:ext uri="{9D8B030D-6E8A-4147-A177-3AD203B41FA5}">
                      <a16:colId xmlns:a16="http://schemas.microsoft.com/office/drawing/2014/main" val="152793573"/>
                    </a:ext>
                  </a:extLst>
                </a:gridCol>
                <a:gridCol w="375139">
                  <a:extLst>
                    <a:ext uri="{9D8B030D-6E8A-4147-A177-3AD203B41FA5}">
                      <a16:colId xmlns:a16="http://schemas.microsoft.com/office/drawing/2014/main" val="397934604"/>
                    </a:ext>
                  </a:extLst>
                </a:gridCol>
                <a:gridCol w="812800">
                  <a:extLst>
                    <a:ext uri="{9D8B030D-6E8A-4147-A177-3AD203B41FA5}">
                      <a16:colId xmlns:a16="http://schemas.microsoft.com/office/drawing/2014/main" val="3361632858"/>
                    </a:ext>
                  </a:extLst>
                </a:gridCol>
                <a:gridCol w="919089">
                  <a:extLst>
                    <a:ext uri="{9D8B030D-6E8A-4147-A177-3AD203B41FA5}">
                      <a16:colId xmlns:a16="http://schemas.microsoft.com/office/drawing/2014/main" val="3519379434"/>
                    </a:ext>
                  </a:extLst>
                </a:gridCol>
                <a:gridCol w="881575">
                  <a:extLst>
                    <a:ext uri="{9D8B030D-6E8A-4147-A177-3AD203B41FA5}">
                      <a16:colId xmlns:a16="http://schemas.microsoft.com/office/drawing/2014/main" val="212649434"/>
                    </a:ext>
                  </a:extLst>
                </a:gridCol>
                <a:gridCol w="679134">
                  <a:extLst>
                    <a:ext uri="{9D8B030D-6E8A-4147-A177-3AD203B41FA5}">
                      <a16:colId xmlns:a16="http://schemas.microsoft.com/office/drawing/2014/main" val="86622622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1000" b="0" i="0" u="none" strike="noStrike" dirty="0">
                          <a:solidFill>
                            <a:srgbClr val="FFFFFF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メニュー名</a:t>
                      </a:r>
                    </a:p>
                  </a:txBody>
                  <a:tcPr marL="6350" marR="6350" marT="635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001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1000" b="0" i="0" u="none" strike="noStrike" dirty="0">
                          <a:solidFill>
                            <a:srgbClr val="FFFFFF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掲載面</a:t>
                      </a:r>
                    </a:p>
                  </a:txBody>
                  <a:tcPr marL="6350" marR="6350" marT="635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001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1000" b="0" i="0" u="none" strike="noStrike" dirty="0">
                          <a:solidFill>
                            <a:srgbClr val="FFFFFF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表示形式</a:t>
                      </a:r>
                    </a:p>
                  </a:txBody>
                  <a:tcPr marL="6350" marR="6350" marT="635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001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1000" b="0" i="0" u="none" strike="noStrike" dirty="0">
                          <a:solidFill>
                            <a:srgbClr val="FFFFFF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枠数</a:t>
                      </a:r>
                    </a:p>
                  </a:txBody>
                  <a:tcPr marL="6350" marR="6350" marT="635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001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1000" b="0" i="0" u="none" strike="noStrike" dirty="0">
                          <a:solidFill>
                            <a:srgbClr val="FFFFFF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期間</a:t>
                      </a:r>
                      <a:r>
                        <a:rPr lang="en-US" altLang="ja-JP" sz="1000" b="0" i="0" u="none" strike="noStrike" dirty="0">
                          <a:solidFill>
                            <a:srgbClr val="FFFFFF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/</a:t>
                      </a:r>
                      <a:r>
                        <a:rPr lang="ja-JP" altLang="en-US" sz="1000" b="0" i="0" u="none" strike="noStrike" dirty="0">
                          <a:solidFill>
                            <a:srgbClr val="FFFFFF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回数</a:t>
                      </a:r>
                    </a:p>
                  </a:txBody>
                  <a:tcPr marL="6350" marR="6350" marT="635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001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000" b="0" i="0" u="none" strike="noStrike" dirty="0">
                          <a:solidFill>
                            <a:srgbClr val="FFFFFF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想定表示回数</a:t>
                      </a:r>
                    </a:p>
                  </a:txBody>
                  <a:tcPr marL="6350" marR="6350" marT="635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001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1000" b="0" i="0" u="none" strike="noStrike" dirty="0">
                          <a:solidFill>
                            <a:srgbClr val="FFFFFF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料金</a:t>
                      </a:r>
                    </a:p>
                  </a:txBody>
                  <a:tcPr marL="6350" marR="6350" marT="635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001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1000" b="0" i="0" u="none" strike="noStrike" dirty="0">
                          <a:solidFill>
                            <a:srgbClr val="FFFFFF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備考</a:t>
                      </a:r>
                    </a:p>
                  </a:txBody>
                  <a:tcPr marL="6350" marR="6350" marT="635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001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8459639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第１レクタングル</a:t>
                      </a:r>
                    </a:p>
                  </a:txBody>
                  <a:tcPr marL="180000" marR="6350" marT="635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ほぼ全ページ</a:t>
                      </a:r>
                    </a:p>
                  </a:txBody>
                  <a:tcPr marL="6350" marR="6350" marT="635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貼り付け</a:t>
                      </a:r>
                    </a:p>
                  </a:txBody>
                  <a:tcPr marL="6350" marR="6350" marT="635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1</a:t>
                      </a:r>
                    </a:p>
                  </a:txBody>
                  <a:tcPr marL="6350" marR="6350" marT="635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1</a:t>
                      </a:r>
                      <a:r>
                        <a:rPr lang="ja-JP" alt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ヶ月</a:t>
                      </a:r>
                    </a:p>
                  </a:txBody>
                  <a:tcPr marL="6350" marR="6350" marT="635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4</a:t>
                      </a:r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0,000imp</a:t>
                      </a:r>
                    </a:p>
                  </a:txBody>
                  <a:tcPr marL="6350" marR="6350" marT="635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¥200,000</a:t>
                      </a:r>
                    </a:p>
                  </a:txBody>
                  <a:tcPr marL="6350" marR="6350" marT="635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期間保証</a:t>
                      </a:r>
                    </a:p>
                  </a:txBody>
                  <a:tcPr marL="6350" marR="6350" marT="635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9651904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第２レクタングル</a:t>
                      </a:r>
                    </a:p>
                  </a:txBody>
                  <a:tcPr marL="180000" marR="6350" marT="635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ほぼ全ページ</a:t>
                      </a:r>
                    </a:p>
                  </a:txBody>
                  <a:tcPr marL="6350" marR="6350" marT="635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貼り付け</a:t>
                      </a:r>
                    </a:p>
                  </a:txBody>
                  <a:tcPr marL="6350" marR="6350" marT="635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1</a:t>
                      </a:r>
                    </a:p>
                  </a:txBody>
                  <a:tcPr marL="6350" marR="6350" marT="635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1</a:t>
                      </a:r>
                      <a:r>
                        <a:rPr lang="ja-JP" alt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ヶ月</a:t>
                      </a:r>
                    </a:p>
                  </a:txBody>
                  <a:tcPr marL="6350" marR="6350" marT="635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4</a:t>
                      </a:r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0,000imp</a:t>
                      </a:r>
                    </a:p>
                  </a:txBody>
                  <a:tcPr marL="6350" marR="6350" marT="635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¥150,000</a:t>
                      </a:r>
                    </a:p>
                  </a:txBody>
                  <a:tcPr marL="6350" marR="6350" marT="635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期間保証</a:t>
                      </a:r>
                    </a:p>
                  </a:txBody>
                  <a:tcPr marL="6350" marR="6350" marT="635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51324772"/>
                  </a:ext>
                </a:extLst>
              </a:tr>
            </a:tbl>
          </a:graphicData>
        </a:graphic>
      </p:graphicFrame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449EE303-652C-488A-84E2-89D55030A86B}"/>
              </a:ext>
            </a:extLst>
          </p:cNvPr>
          <p:cNvSpPr txBox="1"/>
          <p:nvPr/>
        </p:nvSpPr>
        <p:spPr>
          <a:xfrm>
            <a:off x="389357" y="5186310"/>
            <a:ext cx="8365283" cy="584775"/>
          </a:xfrm>
          <a:prstGeom prst="rect">
            <a:avLst/>
          </a:prstGeom>
          <a:solidFill>
            <a:srgbClr val="E60012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kumimoji="1" lang="ja-JP" altLang="en-US" sz="1600" b="1" dirty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日経メディカル </a:t>
            </a:r>
            <a:r>
              <a:rPr kumimoji="1" lang="en-US" altLang="ja-JP" sz="1600" b="1" dirty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A</a:t>
            </a:r>
            <a:r>
              <a:rPr kumimoji="1" lang="ja-JP" altLang="en-US" sz="1600" b="1" dirty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ナーシングのサイト内広告はすべて、会</a:t>
            </a:r>
            <a:r>
              <a:rPr lang="ja-JP" altLang="en-US" sz="1600" b="1" dirty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員読者がログイン時にのみ掲載されます。非</a:t>
            </a:r>
            <a:r>
              <a:rPr kumimoji="1" lang="ja-JP" altLang="en-US" sz="1600" b="1" dirty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ログイン時には掲載されません。</a:t>
            </a:r>
            <a:endParaRPr kumimoji="1" lang="en-US" altLang="ja-JP" sz="1600" b="1" dirty="0">
              <a:solidFill>
                <a:schemeClr val="bg1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graphicFrame>
        <p:nvGraphicFramePr>
          <p:cNvPr id="5" name="表 4">
            <a:extLst>
              <a:ext uri="{FF2B5EF4-FFF2-40B4-BE49-F238E27FC236}">
                <a16:creationId xmlns:a16="http://schemas.microsoft.com/office/drawing/2014/main" id="{EB49A319-D9C6-483F-B59A-2C1F4284A0A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90987715"/>
              </p:ext>
            </p:extLst>
          </p:nvPr>
        </p:nvGraphicFramePr>
        <p:xfrm>
          <a:off x="389356" y="2844127"/>
          <a:ext cx="8365284" cy="741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34526">
                  <a:extLst>
                    <a:ext uri="{9D8B030D-6E8A-4147-A177-3AD203B41FA5}">
                      <a16:colId xmlns:a16="http://schemas.microsoft.com/office/drawing/2014/main" val="847019490"/>
                    </a:ext>
                  </a:extLst>
                </a:gridCol>
                <a:gridCol w="1030942">
                  <a:extLst>
                    <a:ext uri="{9D8B030D-6E8A-4147-A177-3AD203B41FA5}">
                      <a16:colId xmlns:a16="http://schemas.microsoft.com/office/drawing/2014/main" val="1770895572"/>
                    </a:ext>
                  </a:extLst>
                </a:gridCol>
                <a:gridCol w="1102658">
                  <a:extLst>
                    <a:ext uri="{9D8B030D-6E8A-4147-A177-3AD203B41FA5}">
                      <a16:colId xmlns:a16="http://schemas.microsoft.com/office/drawing/2014/main" val="152793573"/>
                    </a:ext>
                  </a:extLst>
                </a:gridCol>
                <a:gridCol w="573742">
                  <a:extLst>
                    <a:ext uri="{9D8B030D-6E8A-4147-A177-3AD203B41FA5}">
                      <a16:colId xmlns:a16="http://schemas.microsoft.com/office/drawing/2014/main" val="397934604"/>
                    </a:ext>
                  </a:extLst>
                </a:gridCol>
                <a:gridCol w="743618">
                  <a:extLst>
                    <a:ext uri="{9D8B030D-6E8A-4147-A177-3AD203B41FA5}">
                      <a16:colId xmlns:a16="http://schemas.microsoft.com/office/drawing/2014/main" val="3361632858"/>
                    </a:ext>
                  </a:extLst>
                </a:gridCol>
                <a:gridCol w="919089">
                  <a:extLst>
                    <a:ext uri="{9D8B030D-6E8A-4147-A177-3AD203B41FA5}">
                      <a16:colId xmlns:a16="http://schemas.microsoft.com/office/drawing/2014/main" val="3519379434"/>
                    </a:ext>
                  </a:extLst>
                </a:gridCol>
                <a:gridCol w="881575">
                  <a:extLst>
                    <a:ext uri="{9D8B030D-6E8A-4147-A177-3AD203B41FA5}">
                      <a16:colId xmlns:a16="http://schemas.microsoft.com/office/drawing/2014/main" val="212649434"/>
                    </a:ext>
                  </a:extLst>
                </a:gridCol>
                <a:gridCol w="679134">
                  <a:extLst>
                    <a:ext uri="{9D8B030D-6E8A-4147-A177-3AD203B41FA5}">
                      <a16:colId xmlns:a16="http://schemas.microsoft.com/office/drawing/2014/main" val="86622622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1000" b="0" i="0" u="none" strike="noStrike" dirty="0">
                          <a:solidFill>
                            <a:srgbClr val="FFFFFF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メール媒体名</a:t>
                      </a:r>
                    </a:p>
                  </a:txBody>
                  <a:tcPr marL="6350" marR="6350" marT="635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001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1000" b="0" i="0" u="none" strike="noStrike" dirty="0">
                          <a:solidFill>
                            <a:srgbClr val="FFFFFF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メニュー名</a:t>
                      </a:r>
                    </a:p>
                  </a:txBody>
                  <a:tcPr marL="6350" marR="6350" marT="635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001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1000" b="0" i="0" u="none" strike="noStrike" dirty="0">
                          <a:solidFill>
                            <a:srgbClr val="FFFFFF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配信頻度</a:t>
                      </a:r>
                    </a:p>
                  </a:txBody>
                  <a:tcPr marL="6350" marR="6350" marT="635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001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1000" b="0" i="0" u="none" strike="noStrike" dirty="0">
                          <a:solidFill>
                            <a:srgbClr val="FFFFFF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枠数</a:t>
                      </a:r>
                    </a:p>
                  </a:txBody>
                  <a:tcPr marL="6350" marR="6350" marT="635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001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1000" b="0" i="0" u="none" strike="noStrike" dirty="0">
                          <a:solidFill>
                            <a:srgbClr val="FFFFFF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期間</a:t>
                      </a:r>
                      <a:r>
                        <a:rPr lang="en-US" altLang="ja-JP" sz="1000" b="0" i="0" u="none" strike="noStrike" dirty="0">
                          <a:solidFill>
                            <a:srgbClr val="FFFFFF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/</a:t>
                      </a:r>
                      <a:r>
                        <a:rPr lang="ja-JP" altLang="en-US" sz="1000" b="0" i="0" u="none" strike="noStrike" dirty="0">
                          <a:solidFill>
                            <a:srgbClr val="FFFFFF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回数</a:t>
                      </a:r>
                    </a:p>
                  </a:txBody>
                  <a:tcPr marL="6350" marR="6350" marT="635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001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000" b="0" i="0" u="none" strike="noStrike" dirty="0">
                          <a:solidFill>
                            <a:srgbClr val="FFFFFF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想定</a:t>
                      </a:r>
                      <a:r>
                        <a:rPr lang="ja-JP" altLang="en-US" sz="1000" b="0" i="0" u="none" strike="noStrike" dirty="0">
                          <a:solidFill>
                            <a:srgbClr val="FFFFFF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配信数</a:t>
                      </a:r>
                      <a:endParaRPr lang="zh-CN" altLang="en-US" sz="1000" b="0" i="0" u="none" strike="noStrike" dirty="0">
                        <a:solidFill>
                          <a:srgbClr val="FFFFFF"/>
                        </a:solidFill>
                        <a:effectLst/>
                        <a:latin typeface="メイリオ" panose="020B0604030504040204" pitchFamily="50" charset="-128"/>
                        <a:ea typeface="メイリオ" panose="020B0604030504040204" pitchFamily="50" charset="-128"/>
                      </a:endParaRPr>
                    </a:p>
                  </a:txBody>
                  <a:tcPr marL="6350" marR="6350" marT="635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001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1000" b="0" i="0" u="none" strike="noStrike" dirty="0">
                          <a:solidFill>
                            <a:srgbClr val="FFFFFF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料金</a:t>
                      </a:r>
                    </a:p>
                  </a:txBody>
                  <a:tcPr marL="6350" marR="6350" marT="635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001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1000" b="0" i="0" u="none" strike="noStrike" dirty="0">
                          <a:solidFill>
                            <a:srgbClr val="FFFFFF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備考</a:t>
                      </a:r>
                    </a:p>
                  </a:txBody>
                  <a:tcPr marL="6350" marR="6350" marT="635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001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8459639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日経メディカル </a:t>
                      </a:r>
                      <a:r>
                        <a:rPr lang="en-US" altLang="ja-JP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A</a:t>
                      </a:r>
                      <a:r>
                        <a:rPr lang="ja-JP" alt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ナーシングメール</a:t>
                      </a:r>
                    </a:p>
                  </a:txBody>
                  <a:tcPr marL="180000" marR="6350" marT="635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ヘッダー</a:t>
                      </a:r>
                    </a:p>
                  </a:txBody>
                  <a:tcPr marL="6350" marR="6350" marT="635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第</a:t>
                      </a:r>
                      <a:r>
                        <a:rPr lang="en-US" altLang="ja-JP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2</a:t>
                      </a:r>
                      <a:r>
                        <a:rPr lang="ja-JP" alt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・第</a:t>
                      </a:r>
                      <a:r>
                        <a:rPr lang="en-US" altLang="ja-JP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4</a:t>
                      </a:r>
                      <a:r>
                        <a:rPr lang="ja-JP" alt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水曜日</a:t>
                      </a:r>
                    </a:p>
                  </a:txBody>
                  <a:tcPr marL="6350" marR="6350" marT="635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3</a:t>
                      </a:r>
                    </a:p>
                  </a:txBody>
                  <a:tcPr marL="6350" marR="6350" marT="635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1</a:t>
                      </a:r>
                      <a:r>
                        <a:rPr lang="ja-JP" alt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回</a:t>
                      </a:r>
                    </a:p>
                  </a:txBody>
                  <a:tcPr marL="6350" marR="6350" marT="635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ja-JP" alt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約</a:t>
                      </a:r>
                      <a:r>
                        <a:rPr lang="en-US" altLang="ja-JP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55,000</a:t>
                      </a:r>
                      <a:r>
                        <a:rPr lang="ja-JP" alt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通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メイリオ" panose="020B0604030504040204" pitchFamily="50" charset="-128"/>
                        <a:ea typeface="メイリオ" panose="020B0604030504040204" pitchFamily="50" charset="-128"/>
                      </a:endParaRPr>
                    </a:p>
                  </a:txBody>
                  <a:tcPr marL="6350" marR="6350" marT="635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¥150,000</a:t>
                      </a:r>
                    </a:p>
                  </a:txBody>
                  <a:tcPr marL="6350" marR="6350" marT="635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ja-JP" alt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メイリオ" panose="020B0604030504040204" pitchFamily="50" charset="-128"/>
                        <a:ea typeface="メイリオ" panose="020B0604030504040204" pitchFamily="50" charset="-128"/>
                      </a:endParaRPr>
                    </a:p>
                  </a:txBody>
                  <a:tcPr marL="6350" marR="6350" marT="635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96519048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2">
            <a:extLst>
              <a:ext uri="{FF2B5EF4-FFF2-40B4-BE49-F238E27FC236}">
                <a16:creationId xmlns:a16="http://schemas.microsoft.com/office/drawing/2014/main" id="{EEFFC482-AFA5-4B64-B5E2-68C4F7D1148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44" t="111" r="9963" b="61721"/>
          <a:stretch/>
        </p:blipFill>
        <p:spPr bwMode="auto">
          <a:xfrm>
            <a:off x="391887" y="1233597"/>
            <a:ext cx="2903318" cy="4768308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2" name="表 1">
            <a:extLst>
              <a:ext uri="{FF2B5EF4-FFF2-40B4-BE49-F238E27FC236}">
                <a16:creationId xmlns:a16="http://schemas.microsoft.com/office/drawing/2014/main" id="{B513C62B-6DFE-464E-9D35-93E7F628366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59483529"/>
              </p:ext>
            </p:extLst>
          </p:nvPr>
        </p:nvGraphicFramePr>
        <p:xfrm>
          <a:off x="3492500" y="1233597"/>
          <a:ext cx="4724400" cy="241681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62684">
                  <a:extLst>
                    <a:ext uri="{9D8B030D-6E8A-4147-A177-3AD203B41FA5}">
                      <a16:colId xmlns:a16="http://schemas.microsoft.com/office/drawing/2014/main" val="4067082000"/>
                    </a:ext>
                  </a:extLst>
                </a:gridCol>
                <a:gridCol w="3061716">
                  <a:extLst>
                    <a:ext uri="{9D8B030D-6E8A-4147-A177-3AD203B41FA5}">
                      <a16:colId xmlns:a16="http://schemas.microsoft.com/office/drawing/2014/main" val="2501033355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1100" b="0" i="0" u="none" strike="noStrike" dirty="0">
                          <a:solidFill>
                            <a:srgbClr val="FFFFFF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媒体名</a:t>
                      </a:r>
                    </a:p>
                  </a:txBody>
                  <a:tcPr marL="180000" marR="6350" marT="635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001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日経メディカル </a:t>
                      </a:r>
                      <a:r>
                        <a:rPr lang="en-US" altLang="ja-JP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A</a:t>
                      </a:r>
                      <a:r>
                        <a:rPr lang="ja-JP" alt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ナーシング</a:t>
                      </a:r>
                    </a:p>
                  </a:txBody>
                  <a:tcPr marL="180000" marR="6350" marT="635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0911690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1100" b="0" i="0" u="none" strike="noStrike" dirty="0">
                          <a:solidFill>
                            <a:srgbClr val="FFFFFF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メニュー名</a:t>
                      </a:r>
                    </a:p>
                  </a:txBody>
                  <a:tcPr marL="180000" marR="6350" marT="635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001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第１レクタングル</a:t>
                      </a:r>
                    </a:p>
                  </a:txBody>
                  <a:tcPr marL="180000" marR="6350" marT="635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8245586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1100" b="0" i="0" u="none" strike="noStrike" dirty="0">
                          <a:solidFill>
                            <a:srgbClr val="FFFFFF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掲載面</a:t>
                      </a:r>
                    </a:p>
                  </a:txBody>
                  <a:tcPr marL="180000" marR="6350" marT="635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001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ほぼ全ページ</a:t>
                      </a:r>
                    </a:p>
                  </a:txBody>
                  <a:tcPr marL="180000" marR="6350" marT="635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0124206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1100" b="0" i="0" u="none" strike="noStrike" dirty="0">
                          <a:solidFill>
                            <a:srgbClr val="FFFFFF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表示形式</a:t>
                      </a:r>
                    </a:p>
                  </a:txBody>
                  <a:tcPr marL="180000" marR="6350" marT="635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001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貼り付け</a:t>
                      </a:r>
                    </a:p>
                  </a:txBody>
                  <a:tcPr marL="180000" marR="6350" marT="635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9066557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1100" b="0" i="0" u="none" strike="noStrike" dirty="0">
                          <a:solidFill>
                            <a:srgbClr val="FFFFFF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枠数</a:t>
                      </a:r>
                    </a:p>
                  </a:txBody>
                  <a:tcPr marL="180000" marR="6350" marT="635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001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ja-JP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1</a:t>
                      </a:r>
                    </a:p>
                  </a:txBody>
                  <a:tcPr marL="180000" marR="6350" marT="635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6115836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1100" b="0" i="0" u="none" strike="noStrike" dirty="0">
                          <a:solidFill>
                            <a:srgbClr val="FFFFFF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原稿サイズ</a:t>
                      </a:r>
                    </a:p>
                  </a:txBody>
                  <a:tcPr marL="180000" marR="6350" marT="635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001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左右</a:t>
                      </a:r>
                      <a:r>
                        <a:rPr lang="en-US" altLang="ja-JP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300×</a:t>
                      </a:r>
                      <a:r>
                        <a:rPr lang="ja-JP" alt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天地</a:t>
                      </a:r>
                      <a:r>
                        <a:rPr lang="en-US" altLang="ja-JP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250</a:t>
                      </a:r>
                      <a:r>
                        <a:rPr lang="ja-JP" alt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ピクセル</a:t>
                      </a:r>
                      <a:r>
                        <a:rPr lang="en-US" altLang="ja-JP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/150KB</a:t>
                      </a:r>
                      <a:r>
                        <a:rPr lang="ja-JP" alt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以内</a:t>
                      </a:r>
                    </a:p>
                  </a:txBody>
                  <a:tcPr marL="180000" marR="6350" marT="635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3975222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1100" b="0" i="0" u="none" strike="noStrike" dirty="0">
                          <a:solidFill>
                            <a:srgbClr val="FFFFFF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原稿種類</a:t>
                      </a:r>
                    </a:p>
                  </a:txBody>
                  <a:tcPr marL="180000" marR="6350" marT="635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001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ja-JP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HTML5、GIF、JPEG、PNG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メイリオ" panose="020B0604030504040204" pitchFamily="50" charset="-128"/>
                        <a:ea typeface="メイリオ" panose="020B0604030504040204" pitchFamily="50" charset="-128"/>
                      </a:endParaRPr>
                    </a:p>
                  </a:txBody>
                  <a:tcPr marL="180000" marR="6350" marT="635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8887570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1100" b="0" i="0" u="none" strike="noStrike" dirty="0">
                          <a:solidFill>
                            <a:srgbClr val="FFFFFF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掲載開始日</a:t>
                      </a:r>
                    </a:p>
                  </a:txBody>
                  <a:tcPr marL="180000" marR="6350" marT="635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001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月初</a:t>
                      </a:r>
                    </a:p>
                  </a:txBody>
                  <a:tcPr marL="180000" marR="6350" marT="635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9475633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1100" b="0" i="0" u="none" strike="noStrike" dirty="0">
                          <a:solidFill>
                            <a:srgbClr val="FFFFFF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想定表示回数</a:t>
                      </a:r>
                    </a:p>
                  </a:txBody>
                  <a:tcPr marL="180000" marR="6350" marT="635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001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ja-JP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4</a:t>
                      </a:r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0,000imp</a:t>
                      </a:r>
                    </a:p>
                  </a:txBody>
                  <a:tcPr marL="180000" marR="6350" marT="635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5656308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1100" b="0" i="0" u="none" strike="noStrike" dirty="0">
                          <a:solidFill>
                            <a:srgbClr val="FFFFFF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期間</a:t>
                      </a:r>
                      <a:r>
                        <a:rPr lang="en-US" altLang="ja-JP" sz="1100" b="0" i="0" u="none" strike="noStrike" dirty="0">
                          <a:solidFill>
                            <a:srgbClr val="FFFFFF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/</a:t>
                      </a:r>
                      <a:r>
                        <a:rPr lang="ja-JP" altLang="en-US" sz="1100" b="0" i="0" u="none" strike="noStrike" dirty="0">
                          <a:solidFill>
                            <a:srgbClr val="FFFFFF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回数</a:t>
                      </a:r>
                    </a:p>
                  </a:txBody>
                  <a:tcPr marL="180000" marR="6350" marT="635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001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ja-JP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1</a:t>
                      </a:r>
                      <a:r>
                        <a:rPr lang="ja-JP" alt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ヶ月</a:t>
                      </a:r>
                    </a:p>
                  </a:txBody>
                  <a:tcPr marL="180000" marR="6350" marT="635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6208180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1100" b="0" i="0" u="none" strike="noStrike" dirty="0">
                          <a:solidFill>
                            <a:srgbClr val="FFFFFF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料金</a:t>
                      </a:r>
                    </a:p>
                  </a:txBody>
                  <a:tcPr marL="180000" marR="6350" marT="635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001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ja-JP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¥200,000</a:t>
                      </a:r>
                    </a:p>
                  </a:txBody>
                  <a:tcPr marL="180000" marR="6350" marT="635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27951741"/>
                  </a:ext>
                </a:extLst>
              </a:tr>
            </a:tbl>
          </a:graphicData>
        </a:graphic>
      </p:graphicFrame>
      <p:sp>
        <p:nvSpPr>
          <p:cNvPr id="3076" name="Text Box 13"/>
          <p:cNvSpPr txBox="1">
            <a:spLocks noChangeArrowheads="1"/>
          </p:cNvSpPr>
          <p:nvPr/>
        </p:nvSpPr>
        <p:spPr bwMode="auto">
          <a:xfrm>
            <a:off x="562673" y="259623"/>
            <a:ext cx="7786687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ja-JP" altLang="en-US" sz="22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第１＆第２レクタングル</a:t>
            </a:r>
          </a:p>
        </p:txBody>
      </p:sp>
      <p:graphicFrame>
        <p:nvGraphicFramePr>
          <p:cNvPr id="6" name="表 5">
            <a:extLst>
              <a:ext uri="{FF2B5EF4-FFF2-40B4-BE49-F238E27FC236}">
                <a16:creationId xmlns:a16="http://schemas.microsoft.com/office/drawing/2014/main" id="{4B32EEBD-906F-45DA-AB19-EACE4DECC65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27136813"/>
              </p:ext>
            </p:extLst>
          </p:nvPr>
        </p:nvGraphicFramePr>
        <p:xfrm>
          <a:off x="3492500" y="3839948"/>
          <a:ext cx="4724400" cy="241681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62684">
                  <a:extLst>
                    <a:ext uri="{9D8B030D-6E8A-4147-A177-3AD203B41FA5}">
                      <a16:colId xmlns:a16="http://schemas.microsoft.com/office/drawing/2014/main" val="4067082000"/>
                    </a:ext>
                  </a:extLst>
                </a:gridCol>
                <a:gridCol w="3061716">
                  <a:extLst>
                    <a:ext uri="{9D8B030D-6E8A-4147-A177-3AD203B41FA5}">
                      <a16:colId xmlns:a16="http://schemas.microsoft.com/office/drawing/2014/main" val="2501033355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1100" b="0" i="0" u="none" strike="noStrike" dirty="0">
                          <a:solidFill>
                            <a:srgbClr val="FFFFFF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媒体名</a:t>
                      </a:r>
                    </a:p>
                  </a:txBody>
                  <a:tcPr marL="180000" marR="6350" marT="635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001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日経メディカル </a:t>
                      </a:r>
                      <a:r>
                        <a:rPr lang="en-US" altLang="ja-JP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A</a:t>
                      </a:r>
                      <a:r>
                        <a:rPr lang="ja-JP" alt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ナーシング</a:t>
                      </a:r>
                    </a:p>
                  </a:txBody>
                  <a:tcPr marL="180000" marR="6350" marT="635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0911690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1100" b="0" i="0" u="none" strike="noStrike" dirty="0">
                          <a:solidFill>
                            <a:srgbClr val="FFFFFF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メニュー名</a:t>
                      </a:r>
                    </a:p>
                  </a:txBody>
                  <a:tcPr marL="180000" marR="6350" marT="635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001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第２レクタングル</a:t>
                      </a:r>
                    </a:p>
                  </a:txBody>
                  <a:tcPr marL="180000" marR="6350" marT="635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8245586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1100" b="0" i="0" u="none" strike="noStrike" dirty="0">
                          <a:solidFill>
                            <a:srgbClr val="FFFFFF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掲載面</a:t>
                      </a:r>
                    </a:p>
                  </a:txBody>
                  <a:tcPr marL="180000" marR="6350" marT="635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001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ほぼ全ページ</a:t>
                      </a:r>
                    </a:p>
                  </a:txBody>
                  <a:tcPr marL="180000" marR="6350" marT="635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0124206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1100" b="0" i="0" u="none" strike="noStrike" dirty="0">
                          <a:solidFill>
                            <a:srgbClr val="FFFFFF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表示形式</a:t>
                      </a:r>
                    </a:p>
                  </a:txBody>
                  <a:tcPr marL="180000" marR="6350" marT="635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001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貼り付け</a:t>
                      </a:r>
                    </a:p>
                  </a:txBody>
                  <a:tcPr marL="180000" marR="6350" marT="635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9066557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1100" b="0" i="0" u="none" strike="noStrike" dirty="0">
                          <a:solidFill>
                            <a:srgbClr val="FFFFFF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枠数</a:t>
                      </a:r>
                    </a:p>
                  </a:txBody>
                  <a:tcPr marL="180000" marR="6350" marT="635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001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ja-JP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1</a:t>
                      </a:r>
                    </a:p>
                  </a:txBody>
                  <a:tcPr marL="180000" marR="6350" marT="635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6115836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1100" b="0" i="0" u="none" strike="noStrike" dirty="0">
                          <a:solidFill>
                            <a:srgbClr val="FFFFFF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原稿サイズ</a:t>
                      </a:r>
                    </a:p>
                  </a:txBody>
                  <a:tcPr marL="180000" marR="6350" marT="635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001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左右</a:t>
                      </a:r>
                      <a:r>
                        <a:rPr lang="en-US" altLang="ja-JP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300×</a:t>
                      </a:r>
                      <a:r>
                        <a:rPr lang="ja-JP" alt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天地</a:t>
                      </a:r>
                      <a:r>
                        <a:rPr lang="en-US" altLang="ja-JP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250</a:t>
                      </a:r>
                      <a:r>
                        <a:rPr lang="ja-JP" alt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ピクセル</a:t>
                      </a:r>
                      <a:r>
                        <a:rPr lang="en-US" altLang="ja-JP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/150KB</a:t>
                      </a:r>
                      <a:r>
                        <a:rPr lang="ja-JP" alt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以内</a:t>
                      </a:r>
                      <a:endParaRPr lang="ja-JP" alt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メイリオ" panose="020B0604030504040204" pitchFamily="50" charset="-128"/>
                        <a:ea typeface="メイリオ" panose="020B0604030504040204" pitchFamily="50" charset="-128"/>
                      </a:endParaRPr>
                    </a:p>
                  </a:txBody>
                  <a:tcPr marL="180000" marR="6350" marT="635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3975222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1100" b="0" i="0" u="none" strike="noStrike" dirty="0">
                          <a:solidFill>
                            <a:srgbClr val="FFFFFF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原稿種類</a:t>
                      </a:r>
                    </a:p>
                  </a:txBody>
                  <a:tcPr marL="180000" marR="6350" marT="635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001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ja-JP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HTML5、GIF、JPEG、PNG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メイリオ" panose="020B0604030504040204" pitchFamily="50" charset="-128"/>
                        <a:ea typeface="メイリオ" panose="020B0604030504040204" pitchFamily="50" charset="-128"/>
                      </a:endParaRPr>
                    </a:p>
                  </a:txBody>
                  <a:tcPr marL="180000" marR="6350" marT="635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8887570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1100" b="0" i="0" u="none" strike="noStrike" dirty="0">
                          <a:solidFill>
                            <a:srgbClr val="FFFFFF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掲載開始日</a:t>
                      </a:r>
                    </a:p>
                  </a:txBody>
                  <a:tcPr marL="180000" marR="6350" marT="635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001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月初</a:t>
                      </a:r>
                    </a:p>
                  </a:txBody>
                  <a:tcPr marL="180000" marR="6350" marT="635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9475633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1100" b="0" i="0" u="none" strike="noStrike" dirty="0">
                          <a:solidFill>
                            <a:srgbClr val="FFFFFF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想定表示回数</a:t>
                      </a:r>
                    </a:p>
                  </a:txBody>
                  <a:tcPr marL="180000" marR="6350" marT="635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001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ja-JP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4</a:t>
                      </a:r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0,000imp</a:t>
                      </a:r>
                    </a:p>
                  </a:txBody>
                  <a:tcPr marL="180000" marR="6350" marT="635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5656308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1100" b="0" i="0" u="none" strike="noStrike" dirty="0">
                          <a:solidFill>
                            <a:srgbClr val="FFFFFF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期間</a:t>
                      </a:r>
                      <a:r>
                        <a:rPr lang="en-US" altLang="ja-JP" sz="1100" b="0" i="0" u="none" strike="noStrike" dirty="0">
                          <a:solidFill>
                            <a:srgbClr val="FFFFFF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/</a:t>
                      </a:r>
                      <a:r>
                        <a:rPr lang="ja-JP" altLang="en-US" sz="1100" b="0" i="0" u="none" strike="noStrike" dirty="0">
                          <a:solidFill>
                            <a:srgbClr val="FFFFFF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回数</a:t>
                      </a:r>
                    </a:p>
                  </a:txBody>
                  <a:tcPr marL="180000" marR="6350" marT="635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001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ja-JP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1</a:t>
                      </a:r>
                      <a:r>
                        <a:rPr lang="ja-JP" alt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ヶ月</a:t>
                      </a:r>
                    </a:p>
                  </a:txBody>
                  <a:tcPr marL="180000" marR="6350" marT="635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6208180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1100" b="0" i="0" u="none" strike="noStrike" dirty="0">
                          <a:solidFill>
                            <a:srgbClr val="FFFFFF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料金</a:t>
                      </a:r>
                    </a:p>
                  </a:txBody>
                  <a:tcPr marL="180000" marR="6350" marT="635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001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ja-JP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¥150,000</a:t>
                      </a:r>
                    </a:p>
                  </a:txBody>
                  <a:tcPr marL="180000" marR="6350" marT="635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27951741"/>
                  </a:ext>
                </a:extLst>
              </a:tr>
            </a:tbl>
          </a:graphicData>
        </a:graphic>
      </p:graphicFrame>
      <p:sp>
        <p:nvSpPr>
          <p:cNvPr id="14" name="正方形/長方形 13">
            <a:extLst>
              <a:ext uri="{FF2B5EF4-FFF2-40B4-BE49-F238E27FC236}">
                <a16:creationId xmlns:a16="http://schemas.microsoft.com/office/drawing/2014/main" id="{C0237933-AFA5-44BE-9195-3900998DB7AA}"/>
              </a:ext>
            </a:extLst>
          </p:cNvPr>
          <p:cNvSpPr/>
          <p:nvPr/>
        </p:nvSpPr>
        <p:spPr>
          <a:xfrm>
            <a:off x="2345975" y="1692909"/>
            <a:ext cx="863903" cy="919662"/>
          </a:xfrm>
          <a:prstGeom prst="rect">
            <a:avLst/>
          </a:prstGeom>
          <a:solidFill>
            <a:schemeClr val="bg1">
              <a:lumMod val="85000"/>
            </a:schemeClr>
          </a:solidFill>
          <a:ln w="19050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1050" b="1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第</a:t>
            </a:r>
            <a:r>
              <a:rPr lang="ja-JP" altLang="en-US" sz="1050" b="1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１</a:t>
            </a:r>
            <a:endParaRPr kumimoji="1" lang="en-US" altLang="ja-JP" sz="1050" b="1" dirty="0">
              <a:solidFill>
                <a:schemeClr val="tx1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algn="ctr"/>
            <a:r>
              <a:rPr lang="ja-JP" altLang="en-US" sz="1050" b="1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レクタングル</a:t>
            </a:r>
            <a:endParaRPr kumimoji="1" lang="ja-JP" altLang="en-US" sz="1050" b="1" dirty="0">
              <a:solidFill>
                <a:schemeClr val="tx1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15" name="正方形/長方形 14">
            <a:extLst>
              <a:ext uri="{FF2B5EF4-FFF2-40B4-BE49-F238E27FC236}">
                <a16:creationId xmlns:a16="http://schemas.microsoft.com/office/drawing/2014/main" id="{A9C80DD0-378F-45E4-8D45-E8923799ADCD}"/>
              </a:ext>
            </a:extLst>
          </p:cNvPr>
          <p:cNvSpPr/>
          <p:nvPr/>
        </p:nvSpPr>
        <p:spPr>
          <a:xfrm>
            <a:off x="2355306" y="4619145"/>
            <a:ext cx="863903" cy="811272"/>
          </a:xfrm>
          <a:prstGeom prst="rect">
            <a:avLst/>
          </a:prstGeom>
          <a:solidFill>
            <a:schemeClr val="bg1">
              <a:lumMod val="85000"/>
            </a:schemeClr>
          </a:solidFill>
          <a:ln w="19050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1050" b="1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第２</a:t>
            </a:r>
            <a:endParaRPr kumimoji="1" lang="en-US" altLang="ja-JP" sz="1050" b="1" dirty="0">
              <a:solidFill>
                <a:schemeClr val="tx1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algn="ctr"/>
            <a:r>
              <a:rPr lang="ja-JP" altLang="en-US" sz="1050" b="1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レクタングル</a:t>
            </a:r>
            <a:endParaRPr lang="en-US" altLang="ja-JP" sz="1050" b="1" dirty="0">
              <a:solidFill>
                <a:schemeClr val="tx1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図 4">
            <a:extLst>
              <a:ext uri="{FF2B5EF4-FFF2-40B4-BE49-F238E27FC236}">
                <a16:creationId xmlns:a16="http://schemas.microsoft.com/office/drawing/2014/main" id="{CEDA47F9-39B0-4B3B-BC5F-37526953142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1436" y="1341438"/>
            <a:ext cx="2898194" cy="2791838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3" name="正方形/長方形 2"/>
          <p:cNvSpPr/>
          <p:nvPr/>
        </p:nvSpPr>
        <p:spPr>
          <a:xfrm>
            <a:off x="394189" y="1727104"/>
            <a:ext cx="1721482" cy="343743"/>
          </a:xfrm>
          <a:prstGeom prst="rect">
            <a:avLst/>
          </a:prstGeom>
          <a:solidFill>
            <a:schemeClr val="bg1">
              <a:lumMod val="95000"/>
            </a:schemeClr>
          </a:solidFill>
          <a:ln w="28575">
            <a:solidFill>
              <a:srgbClr val="FF0000"/>
            </a:solidFill>
            <a:prstDash val="sysDot"/>
            <a:miter lim="800000"/>
            <a:headEnd/>
            <a:tailEnd/>
          </a:ln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ja-JP" altLang="en-US" sz="900" b="1" dirty="0">
              <a:solidFill>
                <a:schemeClr val="tx1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Arial" pitchFamily="34" charset="0"/>
            </a:endParaRPr>
          </a:p>
        </p:txBody>
      </p:sp>
      <p:graphicFrame>
        <p:nvGraphicFramePr>
          <p:cNvPr id="8" name="表 7">
            <a:extLst>
              <a:ext uri="{FF2B5EF4-FFF2-40B4-BE49-F238E27FC236}">
                <a16:creationId xmlns:a16="http://schemas.microsoft.com/office/drawing/2014/main" id="{5356B347-3A6B-4A3B-864C-107F46621C4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54908379"/>
              </p:ext>
            </p:extLst>
          </p:nvPr>
        </p:nvGraphicFramePr>
        <p:xfrm>
          <a:off x="3492500" y="1341438"/>
          <a:ext cx="4724400" cy="203825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36650">
                  <a:extLst>
                    <a:ext uri="{9D8B030D-6E8A-4147-A177-3AD203B41FA5}">
                      <a16:colId xmlns:a16="http://schemas.microsoft.com/office/drawing/2014/main" val="2084779961"/>
                    </a:ext>
                  </a:extLst>
                </a:gridCol>
                <a:gridCol w="3587750">
                  <a:extLst>
                    <a:ext uri="{9D8B030D-6E8A-4147-A177-3AD203B41FA5}">
                      <a16:colId xmlns:a16="http://schemas.microsoft.com/office/drawing/2014/main" val="1169555060"/>
                    </a:ext>
                  </a:extLst>
                </a:gridCol>
              </a:tblGrid>
              <a:tr h="226367"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1100" b="0" i="0" u="none" strike="noStrike" dirty="0">
                          <a:solidFill>
                            <a:srgbClr val="FFFFFF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メール媒体名</a:t>
                      </a:r>
                    </a:p>
                  </a:txBody>
                  <a:tcPr marL="180000" marR="6350" marT="635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001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日経メディカル </a:t>
                      </a:r>
                      <a:r>
                        <a:rPr lang="en-US" altLang="ja-JP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A</a:t>
                      </a:r>
                      <a:r>
                        <a:rPr lang="ja-JP" alt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ナーシングメール</a:t>
                      </a:r>
                    </a:p>
                  </a:txBody>
                  <a:tcPr marL="180000" marR="6350" marT="635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14173211"/>
                  </a:ext>
                </a:extLst>
              </a:tr>
              <a:tr h="226367"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1100" b="0" i="0" u="none" strike="noStrike" dirty="0">
                          <a:solidFill>
                            <a:srgbClr val="FFFFFF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メニュー名</a:t>
                      </a:r>
                    </a:p>
                  </a:txBody>
                  <a:tcPr marL="180000" marR="6350" marT="635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001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ヘッダー</a:t>
                      </a:r>
                    </a:p>
                  </a:txBody>
                  <a:tcPr marL="180000" marR="6350" marT="635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68561057"/>
                  </a:ext>
                </a:extLst>
              </a:tr>
              <a:tr h="227319"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1100" b="0" i="0" u="none" strike="noStrike" dirty="0">
                          <a:solidFill>
                            <a:srgbClr val="FFFFFF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枠数</a:t>
                      </a:r>
                    </a:p>
                  </a:txBody>
                  <a:tcPr marL="180000" marR="6350" marT="635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001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ja-JP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3</a:t>
                      </a:r>
                    </a:p>
                  </a:txBody>
                  <a:tcPr marL="180000" marR="6350" marT="635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29509135"/>
                  </a:ext>
                </a:extLst>
              </a:tr>
              <a:tr h="226367"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1100" b="0" i="0" u="none" strike="noStrike" dirty="0">
                          <a:solidFill>
                            <a:srgbClr val="FFFFFF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原稿サイズ</a:t>
                      </a:r>
                    </a:p>
                  </a:txBody>
                  <a:tcPr marL="180000" marR="6350" marT="635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001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全角</a:t>
                      </a:r>
                      <a:r>
                        <a:rPr lang="en-US" altLang="ja-JP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38</a:t>
                      </a:r>
                      <a:r>
                        <a:rPr lang="ja-JP" alt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文字以内</a:t>
                      </a:r>
                      <a:r>
                        <a:rPr lang="en-US" altLang="ja-JP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×5</a:t>
                      </a:r>
                      <a:r>
                        <a:rPr lang="ja-JP" alt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行（</a:t>
                      </a:r>
                      <a:r>
                        <a:rPr lang="en-US" altLang="ja-JP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URL</a:t>
                      </a:r>
                      <a:r>
                        <a:rPr lang="ja-JP" alt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リンク含む）</a:t>
                      </a:r>
                    </a:p>
                  </a:txBody>
                  <a:tcPr marL="180000" marR="6350" marT="635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70870290"/>
                  </a:ext>
                </a:extLst>
              </a:tr>
              <a:tr h="226367"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1100" b="0" i="0" u="none" strike="noStrike" dirty="0">
                          <a:solidFill>
                            <a:srgbClr val="FFFFFF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原稿種類</a:t>
                      </a:r>
                    </a:p>
                  </a:txBody>
                  <a:tcPr marL="180000" marR="6350" marT="635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001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テキスト</a:t>
                      </a:r>
                    </a:p>
                  </a:txBody>
                  <a:tcPr marL="180000" marR="6350" marT="635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52375791"/>
                  </a:ext>
                </a:extLst>
              </a:tr>
              <a:tr h="226367"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1100" b="0" i="0" u="none" strike="noStrike" dirty="0">
                          <a:solidFill>
                            <a:srgbClr val="FFFFFF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配信頻度</a:t>
                      </a:r>
                    </a:p>
                  </a:txBody>
                  <a:tcPr marL="180000" marR="6350" marT="635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001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毎月第</a:t>
                      </a:r>
                      <a:r>
                        <a:rPr lang="en-US" altLang="ja-JP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2</a:t>
                      </a:r>
                      <a:r>
                        <a:rPr lang="ja-JP" alt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・第</a:t>
                      </a:r>
                      <a:r>
                        <a:rPr lang="en-US" altLang="ja-JP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4 </a:t>
                      </a:r>
                      <a:r>
                        <a:rPr lang="ja-JP" alt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水曜日（月</a:t>
                      </a:r>
                      <a:r>
                        <a:rPr lang="en-US" altLang="ja-JP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2</a:t>
                      </a:r>
                      <a:r>
                        <a:rPr lang="ja-JP" alt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回、隔週）</a:t>
                      </a:r>
                    </a:p>
                  </a:txBody>
                  <a:tcPr marL="180000" marR="6350" marT="635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03187406"/>
                  </a:ext>
                </a:extLst>
              </a:tr>
              <a:tr h="226367"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1100" b="0" i="0" u="none" strike="noStrike" dirty="0">
                          <a:solidFill>
                            <a:srgbClr val="FFFFFF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想定配信数</a:t>
                      </a:r>
                    </a:p>
                  </a:txBody>
                  <a:tcPr marL="180000" marR="6350" marT="635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001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約</a:t>
                      </a:r>
                      <a:r>
                        <a:rPr lang="en-US" altLang="ja-JP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55,000</a:t>
                      </a:r>
                      <a:r>
                        <a:rPr lang="ja-JP" alt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通</a:t>
                      </a:r>
                    </a:p>
                  </a:txBody>
                  <a:tcPr marL="180000" marR="6350" marT="635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06270848"/>
                  </a:ext>
                </a:extLst>
              </a:tr>
              <a:tr h="226367"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1100" b="0" i="0" u="none" strike="noStrike" dirty="0">
                          <a:solidFill>
                            <a:srgbClr val="FFFFFF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想定</a:t>
                      </a:r>
                      <a:r>
                        <a:rPr lang="en-US" sz="1100" b="0" i="0" u="none" strike="noStrike" dirty="0">
                          <a:solidFill>
                            <a:srgbClr val="FFFFFF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CTR</a:t>
                      </a:r>
                    </a:p>
                  </a:txBody>
                  <a:tcPr marL="180000" marR="6350" marT="635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001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ja-JP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0.05%</a:t>
                      </a:r>
                    </a:p>
                  </a:txBody>
                  <a:tcPr marL="180000" marR="6350" marT="635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1914726"/>
                  </a:ext>
                </a:extLst>
              </a:tr>
              <a:tr h="226367"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1100" b="0" i="0" u="none" strike="noStrike" dirty="0">
                          <a:solidFill>
                            <a:srgbClr val="FFFFFF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料金</a:t>
                      </a:r>
                    </a:p>
                  </a:txBody>
                  <a:tcPr marL="180000" marR="6350" marT="635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001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ja-JP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¥150,000</a:t>
                      </a:r>
                    </a:p>
                  </a:txBody>
                  <a:tcPr marL="180000" marR="6350" marT="635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58156219"/>
                  </a:ext>
                </a:extLst>
              </a:tr>
            </a:tbl>
          </a:graphicData>
        </a:graphic>
      </p:graphicFrame>
      <p:sp>
        <p:nvSpPr>
          <p:cNvPr id="10" name="Text Box 13">
            <a:extLst>
              <a:ext uri="{FF2B5EF4-FFF2-40B4-BE49-F238E27FC236}">
                <a16:creationId xmlns:a16="http://schemas.microsoft.com/office/drawing/2014/main" id="{0E2E628C-9699-438E-BCE8-4FDD5F1C961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3042" y="227461"/>
            <a:ext cx="7786687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ja-JP" altLang="en-US" sz="24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日経メディカル </a:t>
            </a:r>
            <a:r>
              <a:rPr lang="en-US" altLang="ja-JP" sz="24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A</a:t>
            </a:r>
            <a:r>
              <a:rPr lang="ja-JP" altLang="en-US" sz="24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ナーシングメール　ヘッダー</a:t>
            </a:r>
            <a:endParaRPr lang="ja-JP" altLang="en-US" sz="1600" b="1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rgbClr val="FF3300"/>
        </a:solidFill>
        <a:ln w="28575">
          <a:noFill/>
          <a:prstDash val="sysDot"/>
          <a:miter lim="800000"/>
          <a:headEnd/>
          <a:tailEnd/>
        </a:ln>
      </a:spPr>
      <a:bodyPr wrap="none" rtlCol="0" anchor="ctr"/>
      <a:lstStyle>
        <a:defPPr algn="ctr" fontAlgn="auto">
          <a:spcBef>
            <a:spcPts val="0"/>
          </a:spcBef>
          <a:spcAft>
            <a:spcPts val="0"/>
          </a:spcAft>
          <a:defRPr kumimoji="1" sz="900" b="1">
            <a:latin typeface="Arial" pitchFamily="34" charset="0"/>
            <a:ea typeface="+mn-ea"/>
            <a:cs typeface="Arial" pitchFamily="34" charset="0"/>
          </a:defRPr>
        </a:defPPr>
      </a:lstStyle>
    </a:spDef>
  </a:objectDefaults>
  <a:extraClrSchemeLst/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dc369000-971c-4de2-98e9-ecd6e5b4885d">
      <Terms xmlns="http://schemas.microsoft.com/office/infopath/2007/PartnerControls"/>
    </lcf76f155ced4ddcb4097134ff3c332f>
    <TaxCatchAll xmlns="eb54e04a-f2ad-4feb-b211-739ca8db5bc3" xsi:nil="true"/>
    <_x5099__x8003_ xmlns="dc369000-971c-4de2-98e9-ecd6e5b4885d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ドキュメント" ma:contentTypeID="0x010100A51BCF592701B74FB95E0F63F34B3E8C" ma:contentTypeVersion="20" ma:contentTypeDescription="新しいドキュメントを作成します。" ma:contentTypeScope="" ma:versionID="55cc6173cecf6d06c8c47a3a84f96555">
  <xsd:schema xmlns:xsd="http://www.w3.org/2001/XMLSchema" xmlns:xs="http://www.w3.org/2001/XMLSchema" xmlns:p="http://schemas.microsoft.com/office/2006/metadata/properties" xmlns:ns2="dc369000-971c-4de2-98e9-ecd6e5b4885d" xmlns:ns3="eb54e04a-f2ad-4feb-b211-739ca8db5bc3" targetNamespace="http://schemas.microsoft.com/office/2006/metadata/properties" ma:root="true" ma:fieldsID="a9fcf9ee8c27ab3ee8a91b0605152965" ns2:_="" ns3:_="">
    <xsd:import namespace="dc369000-971c-4de2-98e9-ecd6e5b4885d"/>
    <xsd:import namespace="eb54e04a-f2ad-4feb-b211-739ca8db5bc3"/>
    <xsd:element name="properties">
      <xsd:complexType>
        <xsd:sequence>
          <xsd:element name="documentManagement">
            <xsd:complexType>
              <xsd:all>
                <xsd:element ref="ns2:_x5099__x8003_" minOccurs="0"/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c369000-971c-4de2-98e9-ecd6e5b4885d" elementFormDefault="qualified">
    <xsd:import namespace="http://schemas.microsoft.com/office/2006/documentManagement/types"/>
    <xsd:import namespace="http://schemas.microsoft.com/office/infopath/2007/PartnerControls"/>
    <xsd:element name="_x5099__x8003_" ma:index="8" nillable="true" ma:displayName="備考" ma:internalName="_x5099__x8003_">
      <xsd:simpleType>
        <xsd:restriction base="dms:Text">
          <xsd:maxLength value="255"/>
        </xsd:restriction>
      </xsd:simpleType>
    </xsd:element>
    <xsd:element name="MediaServiceMetadata" ma:index="9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0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OCR" ma:index="12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7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8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9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2" nillable="true" ma:taxonomy="true" ma:internalName="lcf76f155ced4ddcb4097134ff3c332f" ma:taxonomyFieldName="MediaServiceImageTags" ma:displayName="画像タグ" ma:readOnly="false" ma:fieldId="{5cf76f15-5ced-4ddc-b409-7134ff3c332f}" ma:taxonomyMulti="true" ma:sspId="54bca362-144e-4619-a219-53031a33eb2c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4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b54e04a-f2ad-4feb-b211-739ca8db5bc3" elementFormDefault="qualified">
    <xsd:import namespace="http://schemas.microsoft.com/office/2006/documentManagement/types"/>
    <xsd:import namespace="http://schemas.microsoft.com/office/infopath/2007/PartnerControls"/>
    <xsd:element name="SharedWithUsers" ma:index="15" nillable="true" ma:displayName="共有相手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6" nillable="true" ma:displayName="共有相手の詳細情報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bc8e9ca5-de69-4118-913c-c881dbe0963c}" ma:internalName="TaxCatchAll" ma:showField="CatchAllData" ma:web="eb54e04a-f2ad-4feb-b211-739ca8db5bc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コンテンツ タイプ"/>
        <xsd:element ref="dc:title" minOccurs="0" maxOccurs="1" ma:index="4" ma:displayName="タイトル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39DF86FC-190F-4963-A08E-8A61687F8187}">
  <ds:schemaRefs>
    <ds:schemaRef ds:uri="http://schemas.microsoft.com/office/2006/documentManagement/types"/>
    <ds:schemaRef ds:uri="http://schemas.microsoft.com/office/infopath/2007/PartnerControls"/>
    <ds:schemaRef ds:uri="dc369000-971c-4de2-98e9-ecd6e5b4885d"/>
    <ds:schemaRef ds:uri="http://www.w3.org/XML/1998/namespace"/>
    <ds:schemaRef ds:uri="http://schemas.openxmlformats.org/package/2006/metadata/core-properties"/>
    <ds:schemaRef ds:uri="http://purl.org/dc/terms/"/>
    <ds:schemaRef ds:uri="http://purl.org/dc/elements/1.1/"/>
    <ds:schemaRef ds:uri="http://schemas.microsoft.com/office/2006/metadata/properties"/>
    <ds:schemaRef ds:uri="http://purl.org/dc/dcmitype/"/>
    <ds:schemaRef ds:uri="eb54e04a-f2ad-4feb-b211-739ca8db5bc3"/>
  </ds:schemaRefs>
</ds:datastoreItem>
</file>

<file path=customXml/itemProps2.xml><?xml version="1.0" encoding="utf-8"?>
<ds:datastoreItem xmlns:ds="http://schemas.openxmlformats.org/officeDocument/2006/customXml" ds:itemID="{C6B88978-9550-4AAA-B499-924DD7CA6C29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dc369000-971c-4de2-98e9-ecd6e5b4885d"/>
    <ds:schemaRef ds:uri="eb54e04a-f2ad-4feb-b211-739ca8db5bc3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C77B02F5-D2A3-4FD1-B17B-B12E67797FD5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619</TotalTime>
  <Words>418</Words>
  <Application>Microsoft Office PowerPoint</Application>
  <PresentationFormat>画面に合わせる (4:3)</PresentationFormat>
  <Paragraphs>138</Paragraphs>
  <Slides>5</Slides>
  <Notes>5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5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5</vt:i4>
      </vt:variant>
    </vt:vector>
  </HeadingPairs>
  <TitlesOfParts>
    <vt:vector size="11" baseType="lpstr">
      <vt:lpstr>HGP創英角ｺﾞｼｯｸUB</vt:lpstr>
      <vt:lpstr>Meiryo UI</vt:lpstr>
      <vt:lpstr>メイリオ</vt:lpstr>
      <vt:lpstr>Arial</vt:lpstr>
      <vt:lpstr>Calibri</vt:lpstr>
      <vt:lpstr>Office テーマ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渡部 直樹</dc:creator>
  <cp:lastModifiedBy>渡部 直樹</cp:lastModifiedBy>
  <cp:revision>23</cp:revision>
  <cp:lastPrinted>2025-07-01T09:36:17Z</cp:lastPrinted>
  <dcterms:created xsi:type="dcterms:W3CDTF">2012-01-13T01:22:27Z</dcterms:created>
  <dcterms:modified xsi:type="dcterms:W3CDTF">2026-07-10T22:37:10Z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0x010100A51BCF592701B74FB95E0F63F34B3E8C</vt:lpwstr>
  </property>
</Properties>
</file>